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700" r:id="rId2"/>
    <p:sldMasterId id="2147483701" r:id="rId3"/>
    <p:sldMasterId id="2147483702" r:id="rId4"/>
    <p:sldMasterId id="2147483703" r:id="rId5"/>
    <p:sldMasterId id="2147483704" r:id="rId6"/>
    <p:sldMasterId id="2147483705" r:id="rId7"/>
    <p:sldMasterId id="2147483706" r:id="rId8"/>
    <p:sldMasterId id="2147483707" r:id="rId9"/>
    <p:sldMasterId id="2147483708" r:id="rId10"/>
    <p:sldMasterId id="2147483709" r:id="rId11"/>
    <p:sldMasterId id="2147483710" r:id="rId12"/>
    <p:sldMasterId id="2147483711" r:id="rId13"/>
    <p:sldMasterId id="2147483712" r:id="rId14"/>
    <p:sldMasterId id="2147483713" r:id="rId15"/>
  </p:sldMasterIdLst>
  <p:notesMasterIdLst>
    <p:notesMasterId r:id="rId77"/>
  </p:notesMasterIdLst>
  <p:sldIdLst>
    <p:sldId id="360" r:id="rId16"/>
    <p:sldId id="261" r:id="rId17"/>
    <p:sldId id="373" r:id="rId18"/>
    <p:sldId id="374" r:id="rId19"/>
    <p:sldId id="369" r:id="rId20"/>
    <p:sldId id="341" r:id="rId21"/>
    <p:sldId id="342" r:id="rId22"/>
    <p:sldId id="343" r:id="rId23"/>
    <p:sldId id="370" r:id="rId24"/>
    <p:sldId id="371" r:id="rId25"/>
    <p:sldId id="372" r:id="rId26"/>
    <p:sldId id="344" r:id="rId27"/>
    <p:sldId id="301" r:id="rId28"/>
    <p:sldId id="276" r:id="rId29"/>
    <p:sldId id="363" r:id="rId30"/>
    <p:sldId id="280" r:id="rId31"/>
    <p:sldId id="281" r:id="rId32"/>
    <p:sldId id="346" r:id="rId33"/>
    <p:sldId id="302" r:id="rId34"/>
    <p:sldId id="347" r:id="rId35"/>
    <p:sldId id="283" r:id="rId36"/>
    <p:sldId id="284" r:id="rId37"/>
    <p:sldId id="354" r:id="rId38"/>
    <p:sldId id="286" r:id="rId39"/>
    <p:sldId id="348" r:id="rId40"/>
    <p:sldId id="345" r:id="rId41"/>
    <p:sldId id="375" r:id="rId42"/>
    <p:sldId id="355" r:id="rId43"/>
    <p:sldId id="356" r:id="rId44"/>
    <p:sldId id="357" r:id="rId45"/>
    <p:sldId id="349" r:id="rId46"/>
    <p:sldId id="350" r:id="rId47"/>
    <p:sldId id="351" r:id="rId48"/>
    <p:sldId id="352" r:id="rId49"/>
    <p:sldId id="364" r:id="rId50"/>
    <p:sldId id="353" r:id="rId51"/>
    <p:sldId id="361" r:id="rId52"/>
    <p:sldId id="358" r:id="rId53"/>
    <p:sldId id="378" r:id="rId54"/>
    <p:sldId id="359" r:id="rId55"/>
    <p:sldId id="365" r:id="rId56"/>
    <p:sldId id="385" r:id="rId57"/>
    <p:sldId id="269" r:id="rId58"/>
    <p:sldId id="366" r:id="rId59"/>
    <p:sldId id="327" r:id="rId60"/>
    <p:sldId id="367" r:id="rId61"/>
    <p:sldId id="328" r:id="rId62"/>
    <p:sldId id="330" r:id="rId63"/>
    <p:sldId id="331" r:id="rId64"/>
    <p:sldId id="376" r:id="rId65"/>
    <p:sldId id="333" r:id="rId66"/>
    <p:sldId id="334" r:id="rId67"/>
    <p:sldId id="335" r:id="rId68"/>
    <p:sldId id="377" r:id="rId69"/>
    <p:sldId id="379" r:id="rId70"/>
    <p:sldId id="380" r:id="rId71"/>
    <p:sldId id="381" r:id="rId72"/>
    <p:sldId id="382" r:id="rId73"/>
    <p:sldId id="383" r:id="rId74"/>
    <p:sldId id="384" r:id="rId75"/>
    <p:sldId id="336" r:id="rId7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FF99"/>
    <a:srgbClr val="33CCFF"/>
    <a:srgbClr val="FF99CC"/>
    <a:srgbClr val="0099FF"/>
    <a:srgbClr val="FF66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0" autoAdjust="0"/>
    <p:restoredTop sz="94600"/>
  </p:normalViewPr>
  <p:slideViewPr>
    <p:cSldViewPr>
      <p:cViewPr varScale="1">
        <p:scale>
          <a:sx n="71" d="100"/>
          <a:sy n="71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slide" Target="slides/slide32.xml"/><Relationship Id="rId50" Type="http://schemas.openxmlformats.org/officeDocument/2006/relationships/slide" Target="slides/slide35.xml"/><Relationship Id="rId55" Type="http://schemas.openxmlformats.org/officeDocument/2006/relationships/slide" Target="slides/slide40.xml"/><Relationship Id="rId63" Type="http://schemas.openxmlformats.org/officeDocument/2006/relationships/slide" Target="slides/slide48.xml"/><Relationship Id="rId68" Type="http://schemas.openxmlformats.org/officeDocument/2006/relationships/slide" Target="slides/slide53.xml"/><Relationship Id="rId76" Type="http://schemas.openxmlformats.org/officeDocument/2006/relationships/slide" Target="slides/slide6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9" Type="http://schemas.openxmlformats.org/officeDocument/2006/relationships/slide" Target="slides/slide14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slide" Target="slides/slide30.xml"/><Relationship Id="rId53" Type="http://schemas.openxmlformats.org/officeDocument/2006/relationships/slide" Target="slides/slide38.xml"/><Relationship Id="rId58" Type="http://schemas.openxmlformats.org/officeDocument/2006/relationships/slide" Target="slides/slide43.xml"/><Relationship Id="rId66" Type="http://schemas.openxmlformats.org/officeDocument/2006/relationships/slide" Target="slides/slide51.xml"/><Relationship Id="rId74" Type="http://schemas.openxmlformats.org/officeDocument/2006/relationships/slide" Target="slides/slide59.xml"/><Relationship Id="rId79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52" Type="http://schemas.openxmlformats.org/officeDocument/2006/relationships/slide" Target="slides/slide37.xml"/><Relationship Id="rId60" Type="http://schemas.openxmlformats.org/officeDocument/2006/relationships/slide" Target="slides/slide45.xml"/><Relationship Id="rId65" Type="http://schemas.openxmlformats.org/officeDocument/2006/relationships/slide" Target="slides/slide50.xml"/><Relationship Id="rId73" Type="http://schemas.openxmlformats.org/officeDocument/2006/relationships/slide" Target="slides/slide58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slide" Target="slides/slide33.xml"/><Relationship Id="rId56" Type="http://schemas.openxmlformats.org/officeDocument/2006/relationships/slide" Target="slides/slide41.xml"/><Relationship Id="rId64" Type="http://schemas.openxmlformats.org/officeDocument/2006/relationships/slide" Target="slides/slide49.xml"/><Relationship Id="rId69" Type="http://schemas.openxmlformats.org/officeDocument/2006/relationships/slide" Target="slides/slide54.xml"/><Relationship Id="rId77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6.xml"/><Relationship Id="rId72" Type="http://schemas.openxmlformats.org/officeDocument/2006/relationships/slide" Target="slides/slide57.xml"/><Relationship Id="rId80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slide" Target="slides/slide31.xml"/><Relationship Id="rId59" Type="http://schemas.openxmlformats.org/officeDocument/2006/relationships/slide" Target="slides/slide44.xml"/><Relationship Id="rId67" Type="http://schemas.openxmlformats.org/officeDocument/2006/relationships/slide" Target="slides/slide52.xml"/><Relationship Id="rId20" Type="http://schemas.openxmlformats.org/officeDocument/2006/relationships/slide" Target="slides/slide5.xml"/><Relationship Id="rId41" Type="http://schemas.openxmlformats.org/officeDocument/2006/relationships/slide" Target="slides/slide26.xml"/><Relationship Id="rId54" Type="http://schemas.openxmlformats.org/officeDocument/2006/relationships/slide" Target="slides/slide39.xml"/><Relationship Id="rId62" Type="http://schemas.openxmlformats.org/officeDocument/2006/relationships/slide" Target="slides/slide47.xml"/><Relationship Id="rId70" Type="http://schemas.openxmlformats.org/officeDocument/2006/relationships/slide" Target="slides/slide55.xml"/><Relationship Id="rId75" Type="http://schemas.openxmlformats.org/officeDocument/2006/relationships/slide" Target="slides/slide6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slide" Target="slides/slide34.xml"/><Relationship Id="rId57" Type="http://schemas.openxmlformats.org/officeDocument/2006/relationships/slide" Target="slides/slide4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1DAE111-CF0F-46DF-AF3A-2BC1B909ED23}" type="datetimeFigureOut">
              <a:rPr lang="zh-CN" altLang="en-US"/>
              <a:pPr/>
              <a:t>2015/8/26 Wednesday</a:t>
            </a:fld>
            <a:endParaRPr lang="en-US" altLang="zh-CN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zh-CN" alt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607D7B70-76B3-4404-8402-134DD1B0AC7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4152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164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692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758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本资料来自于资源最齐全的２１世纪教育网</a:t>
            </a:r>
            <a:r>
              <a:rPr lang="en-US" altLang="zh-CN"/>
              <a:t>www.21cnjy.com</a:t>
            </a:r>
          </a:p>
        </p:txBody>
      </p:sp>
    </p:spTree>
    <p:extLst>
      <p:ext uri="{BB962C8B-B14F-4D97-AF65-F5344CB8AC3E}">
        <p14:creationId xmlns:p14="http://schemas.microsoft.com/office/powerpoint/2010/main" val="773017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714F4-B17C-4BD1-BC30-9981DDF7558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2807811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5B45B-B619-43C3-AE62-644F417FB62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42644997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4D12F-7ADF-45DB-9DBD-7629810061B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621198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D5552-A23B-492B-97A5-F34A0B9495A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67323452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CEA3E-25B1-4B2E-99F0-C9A646E051E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9948257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1E9F9-07FF-4DD9-B13D-EDDA23EEEDB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621433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A7A05-77D2-468C-AFD8-28B0BC5AF79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20923725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EB267E-3BD7-4C72-B7C2-C8EC95D118E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4147694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5FEB3-E7A5-4D91-ACF7-EE99C9D9014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8243664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0379F-A651-46BC-9426-460EDB054FF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28890954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CA11C-C0CC-4CDD-8F0D-12BFDA1A6DF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7063370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FB8A9-AE48-45E9-81D9-034A46B3FC6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19071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A342B-064E-4F0E-A1C9-94F11A0EAE9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852563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2FB6E-2360-40AC-8AF9-BDC87032B44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8788932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A576C-53C2-4D33-87D7-724918B8A85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6954748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D17F1-D94D-4CFC-A9CA-69BC85A95B1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017392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9ABDE-6392-43BB-A4ED-8B2CDA3ACBF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4385606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31159-5A0A-45C2-8104-F1C9008322B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0384109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0B35C-C8DC-4204-8FC3-6C205E1D954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0114849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23468-864C-44E3-992B-077E183FA25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526052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DC9B5-67D4-4690-AF72-AD2221555F4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582626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8C053-728A-4B16-B336-2930F7BF319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36452071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5A917-DD9A-44F4-84C1-77148E1FF87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9330206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4B38D-A754-4125-B253-ADDD9A5F64E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3103953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8392D-7E7D-474B-A7C8-6A50724F289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947054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CF114-04D8-40FF-9822-0D8DBB43B17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3309440"/>
      </p:ext>
    </p:extLst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0E1BC-968A-44DB-9167-248DA1BFDF2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50425130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143E5-8ACB-4555-9717-986180B5275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2476661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10095-A718-41F4-B914-C309CB5E1EF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8972964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5F2BE-492F-4B9B-AC77-2B77FBC0E32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3316539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940F0C-7469-4CAC-94DF-A6E01B0B2C4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385941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971663-010D-446E-8540-42F95908684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1219612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50EB9-53CC-4762-BB39-CCC6A7EA97F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873626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6D1CAE-98D1-4B3F-9D72-6A132156694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620741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7762E-21D0-40D1-8A56-FBA8D3668EE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0597320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C3980-9498-4CBA-ABE3-51B963A00B9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41649807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64452-4A3D-418A-841F-A9033E2F65D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02252428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08B3CC-AB3A-4444-B09E-451E19FF18A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084493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0AE71-07BF-4240-BB60-CB1555CDFCB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7163606"/>
      </p:ext>
    </p:extLst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5040B-E4CD-4F23-95E8-BA214F9E265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3683789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02E6B-B352-4C42-8869-8DF79208531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0625581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26518-CC97-4770-BC82-C555F2CABFA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585815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6EFD11-871F-403E-9E41-3FB4BAEA97D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80943715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D31CE-2255-41FD-B82E-7AA075BC4A4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44088572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DEF47-8269-491C-AC64-C23CDF1A91F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150170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76503-C258-4DA1-AE9E-62220893E14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8182592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4A543-F856-489C-899F-688D27811E4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2674282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A0848-B7AF-46F0-962E-B5548843B82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1758070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9DC2B8-6F88-4DB9-A54D-017530B679C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33777816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B0D5B-6ADA-4017-86C8-D8A0136F122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81854859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7F092-E0E1-4CF8-9C14-B71944DE6F8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0142552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F1769-6448-4FC9-BA45-40822C098AC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4101616"/>
      </p:ext>
    </p:extLst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AE1FF-1AF7-45BA-B8FB-70B4EF050C3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6983186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92B0A6-9091-471B-A4E4-F4F2752C90A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2260988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9AE07-C0F0-4228-B0D7-524D6B45726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9264840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B752B-AEB9-414B-A3A9-352851A6AB9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2224246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F609E-B67C-4F86-8136-1FA1E0A78C6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2679903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1FAA0D-76C7-415C-8DAE-B1A307E023F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324749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E28D0-1C11-4744-95F8-67B55067542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9425907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EEC908-98CC-49E4-AF12-A8D55565DA6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34039208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E45AF8-B991-4CBB-9826-9D62CAD284F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8979078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93817-2376-448C-9CF6-06CF1EDA8B4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58107722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A852D-02B8-4684-A60F-C18A3C32EA6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77599077"/>
      </p:ext>
    </p:extLst>
  </p:cSld>
  <p:clrMapOvr>
    <a:masterClrMapping/>
  </p:clrMapOvr>
  <p:transition spd="slow">
    <p:random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D94DF-ED62-463A-8341-E32CCD25AFA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1545916"/>
      </p:ext>
    </p:extLst>
  </p:cSld>
  <p:clrMapOvr>
    <a:masterClrMapping/>
  </p:clrMapOvr>
  <p:transition spd="slow">
    <p:random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588A5-2DD5-4C19-83C7-4A48A4071BA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9689806"/>
      </p:ext>
    </p:extLst>
  </p:cSld>
  <p:clrMapOvr>
    <a:masterClrMapping/>
  </p:clrMapOvr>
  <p:transition spd="slow">
    <p:random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E7857-91FA-4010-9FD4-ADE823160DE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751545"/>
      </p:ext>
    </p:extLst>
  </p:cSld>
  <p:clrMapOvr>
    <a:masterClrMapping/>
  </p:clrMapOvr>
  <p:transition spd="slow">
    <p:random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FD44D-FAE3-4D03-AC46-1E67C2E2511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4066132"/>
      </p:ext>
    </p:extLst>
  </p:cSld>
  <p:clrMapOvr>
    <a:masterClrMapping/>
  </p:clrMapOvr>
  <p:transition spd="slow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610AB-4355-4D7C-A74F-DB05479E171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58542681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D6BF8-36DD-41B5-92D2-736D369F99B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9807416"/>
      </p:ext>
    </p:extLst>
  </p:cSld>
  <p:clrMapOvr>
    <a:masterClrMapping/>
  </p:clrMapOvr>
  <p:transition spd="slow">
    <p:random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47B3E-4827-4A0B-81DE-E14C22ED4E4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50845"/>
      </p:ext>
    </p:extLst>
  </p:cSld>
  <p:clrMapOvr>
    <a:masterClrMapping/>
  </p:clrMapOvr>
  <p:transition spd="slow">
    <p:random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7F88A-E763-41F4-B847-0E7DE325343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6077194"/>
      </p:ext>
    </p:extLst>
  </p:cSld>
  <p:clrMapOvr>
    <a:masterClrMapping/>
  </p:clrMapOvr>
  <p:transition spd="slow">
    <p:random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082AA-B5B6-4B83-8DE8-47D1B860B2B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3974016"/>
      </p:ext>
    </p:extLst>
  </p:cSld>
  <p:clrMapOvr>
    <a:masterClrMapping/>
  </p:clrMapOvr>
  <p:transition spd="slow">
    <p:random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F174D8-C75D-4363-BABC-48A0860BA97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66050243"/>
      </p:ext>
    </p:extLst>
  </p:cSld>
  <p:clrMapOvr>
    <a:masterClrMapping/>
  </p:clrMapOvr>
  <p:transition spd="slow">
    <p:random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3CE5E-370A-4DB9-B7C2-C75D91EE4AB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9715600"/>
      </p:ext>
    </p:extLst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7C50B2-27A7-412A-9F17-A89A1B32DF8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175225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EAD03-F93F-4112-8692-F372D87A124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627117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E3AB0-F9F6-4B50-9CB6-2157FA5612A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655486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F86FD-7B6B-4C6F-AF38-DB78D03C2E6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696142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7AFA3-76E6-4084-B1AC-F6CA41644FF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622843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65A91-9070-46EA-B85C-7A17473EBAF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493097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85F63-EB59-47D7-B777-24D6213D7FE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3722559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EB5BC-44D8-4645-BE29-E2558DD0FD5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765371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34BEC-5E66-4CE2-8EE7-15B902530A0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506609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F7849-FE26-4D7E-8A52-0CEC6E3FA6F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45558955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22F29-C477-4ABC-8A40-EC1941F180D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350094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2C04D-997C-4640-B0D6-61E11080094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585738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7B520-9F1B-430F-B148-3A37398C73A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067588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BB0CD-2D28-4E15-AE9E-15A9E9D1BBB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186819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EBC018-DE80-4055-A77B-E25657397F4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613265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BA957-074E-476C-9849-B65DE638BA8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83679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BAF95-C173-445A-8868-0113F15EEF8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4794289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50026-9F51-469B-8E9E-A36F1D30866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804615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6BE9-154D-44A6-8F72-EB8C7A94D0E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617625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80FD3-7277-4C0F-93AE-900F073D203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2996548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1399B-583D-47DC-98C6-D3B53800948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8882513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CDED7-C9C6-4A5E-A68B-A86A0606672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307666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5871CF-C097-44C3-ACA7-C88FCB13583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03352670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ADEB1-3F8A-4CE1-AC9C-B76F45004AE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368873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E9D78-BE67-45BD-8902-F48422AFF26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1283289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B04C5F-609C-48A3-911F-7A403172592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6635178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19A6D-CB6C-42FD-9A2E-FFB40B47DBA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013147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8673D-9C9C-4F41-AA4E-342A9F3C8EE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7858450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6C88D-A000-4ECE-AA19-72EF341F333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308132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B6B0F-1D12-4B09-8AD6-C09C548F6CC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560594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BD1B7-EE50-4AD1-95C8-6CFD48E56E8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4629683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5DB41-DFA0-4F0C-BB25-E204697D542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440641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CDC6A-7E86-4BB0-B327-70EC6DD78E4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5324599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520D5-7250-46AA-BB16-9B90FEC3F57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537576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73845-4A62-40F0-AE3D-4A69E3BA87A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476415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30752-200C-4630-9B66-245E4837BDB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788190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7C5BF-ADC3-4AF3-B359-693EED92AC4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200500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25552-6DB5-4205-BCCF-297B76182F0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5537543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4CE84-50FA-4DEA-AD06-0F41683C026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206610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BAF9-A498-4E6A-B577-8EC76999888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7557807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AB16A-BE4B-4B5F-9439-7488490B47A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713948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C0E908-D227-4897-B24F-D86888B1FF6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353481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A2C82-89F0-4C77-85AE-0CC3081DAFE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1460400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ADDA3-24A1-491E-AF41-C52EF7BCC99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204318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782C9-984A-44AA-9C50-7381F3C7FFB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0565896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DE847-5D2A-42AC-BFC1-ED778E2B9CF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096017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F67B8-31B4-4892-8019-4DD9806EE12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385186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21A92-305D-4FE6-A8E3-5DDB15B9E51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67628633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4F583-F451-4E42-BE46-BA3E37231D1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887214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53781-FAE3-475F-BFAB-05318B6CE9A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1161285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BD5FF-0A63-416C-BFBD-DFD1C64D90D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8889090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8D706-EDA4-44AB-AB25-C992A411974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8509318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45273-7BC9-4B9E-9F52-2AFE71F34F0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84514719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06BE9-9B78-4407-8F71-EF0763FFC45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701707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3F0D2-6B2D-4EF9-BB0E-459327551B8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42769013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1DB4-6E2D-48D8-9FE5-E23B45ACAD6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896780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347B8-7005-441D-A411-7DC03665620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256407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433A8-1A31-4FBF-AA1D-6F6F30CB5F0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404089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0BEDA-AE14-4E9C-BF06-0278DE3B8B3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074450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E8C52-E167-4BCD-BA3D-F6EF5BB1A87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842138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0F911-79BB-487E-8219-7820B2A632A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9244242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9074D2-E0E0-48C7-9CD9-0382512E86E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383384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6078ED-43FE-442B-9648-C77982E6950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2594600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59F38-0CF4-4873-B022-1968537EB1F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555507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9D0A7-79B9-42BA-B6A7-7BDAC15AD88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09051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F270B-4E36-4E25-9290-64D57A3A38D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120532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E3F7E-CACD-4E9B-B15E-5F65DBBFA0C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228395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28CE6-DDF2-4023-897F-93C7EE57107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413158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D7AD9-9B6D-443B-8034-D92BA75EC77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078636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5A8B1-0F41-4B8B-AC43-3E79A445319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500407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E2D19-457E-44FB-8A07-F2B12508C75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723532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525ED-8B7B-474C-9A35-8C84F674AD2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52132920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05FC7-B979-461D-8D13-1EBAB90197A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7983852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E59CD-8F97-46A2-9D89-EDAA779F8D7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709547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CC9E1-A36A-4C80-809A-308E3DF8313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17467918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13EDF-37F0-461F-B0B3-9DB8C821749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6057835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1D089-DDAA-4607-B369-7EF7E260281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43298902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7DD76C-EAAC-4240-BD06-A17E9272F11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227198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44CB4-BFDF-42EC-B57A-E3E1AF67203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59457891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F2493-AEBC-4EF4-B4C7-36F602BF447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1168853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1F95E-4FE1-48DF-B434-BB2EE1BD2B3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4519903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6F3524-BFDA-4CB5-B02F-F8891C4FFF1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04335578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EAF4F-0235-4142-AADF-31E96099D7F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672604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81974F-3928-4616-835D-61C492F537D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332569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523A6-D111-49D6-88C4-D763D06D245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6856694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09900-BA37-48DA-BFBC-04867E645E0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037119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33B71-2D2C-460D-97FE-2B940116578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40099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E29C7-340A-4204-A34F-E36B191CB66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2520982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A138C0-CDA2-4143-A190-0D64CC7AA24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5178981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56ED72-3F4E-4A80-8E55-D18BA107F01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937884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823D2-D555-4593-8869-61B9012A9BF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666780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43857C7-DF77-4E03-9AC6-8D40D811A98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A6FD7C-D0B8-4C0D-8FD7-383449A8450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99D772E-ECD9-42C6-8B9B-1CC4E80612E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CC5CB7-06F9-4195-AB9A-935E12CF55A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B52BE3-D8FA-42C8-981B-7F6C6C2D7732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734B01F-6619-4422-858A-988D82B4626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F1E557-95BD-4F5C-8D46-A20C94372C3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transition spd="slow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4C5311-AEEE-47D1-8CC6-C9C76F2F0C6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75341A3-B658-4AEB-8BFD-2DB610FCB1BA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ACADA7-7269-4800-A68D-C77DB5047400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6D7377-422D-49A3-BFC2-66ECDA8AEF7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AC2A7E2-6C9A-42B9-BB80-31BF7FD50CE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1B3B5D-48BC-4CDB-A6A4-974D5DF68A8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45EA021-8C0B-4A28-AF27-E5581B37EA31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3803C1F-90F6-48F1-AA86-5D80038BDC9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http://social.presen.to/rider/photo/re6/4days/24shiretokogoko-l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0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Administrator\Local%20Settings\Temp\Rar$DI00.922\&#24429;&#21152;&#26408;&#31070;&#31192;&#22833;&#36394;&#35270;&#39057;.mp4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4.xml"/><Relationship Id="rId4" Type="http://schemas.openxmlformats.org/officeDocument/2006/relationships/slide" Target="slide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33.jpeg"/><Relationship Id="rId5" Type="http://schemas.openxmlformats.org/officeDocument/2006/relationships/image" Target="http://ymg.myetang.com/IMAGES/GJ/ZRQG/yueyaquan.jpg" TargetMode="External"/><Relationship Id="rId4" Type="http://schemas.openxmlformats.org/officeDocument/2006/relationships/image" Target="../media/image3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8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8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8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47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http://www.people.com.cn/mediafile/200403/26/F2004032613352900000.jpg" TargetMode="External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http://www.people.com.cn/mediafile/200403/26/F2004032616102000000.jpg" TargetMode="Externa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8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20071081710294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26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smfg-1.jpg (158111 bytes)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7900" y="0"/>
            <a:ext cx="4356100" cy="6858000"/>
          </a:xfrm>
          <a:noFill/>
          <a:ln/>
        </p:spPr>
      </p:pic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2771775" y="1125538"/>
            <a:ext cx="3887788" cy="215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罗布泊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936625"/>
          </a:xfrm>
        </p:spPr>
        <p:txBody>
          <a:bodyPr/>
          <a:lstStyle/>
          <a:p>
            <a:r>
              <a:rPr lang="zh-CN" altLang="en-US" b="1"/>
              <a:t>释义：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12875"/>
            <a:ext cx="7772400" cy="4683125"/>
          </a:xfrm>
        </p:spPr>
        <p:txBody>
          <a:bodyPr/>
          <a:lstStyle/>
          <a:p>
            <a:r>
              <a:rPr lang="zh-CN" altLang="en-US" sz="4000" b="1">
                <a:solidFill>
                  <a:srgbClr val="0000CC"/>
                </a:solidFill>
              </a:rPr>
              <a:t>萧瑟：</a:t>
            </a:r>
          </a:p>
          <a:p>
            <a:r>
              <a:rPr lang="zh-CN" altLang="en-US" sz="4000" b="1">
                <a:solidFill>
                  <a:srgbClr val="0000CC"/>
                </a:solidFill>
              </a:rPr>
              <a:t>吞噬：</a:t>
            </a:r>
          </a:p>
          <a:p>
            <a:r>
              <a:rPr lang="zh-CN" altLang="en-US" sz="4000" b="1">
                <a:solidFill>
                  <a:srgbClr val="0000CC"/>
                </a:solidFill>
              </a:rPr>
              <a:t>和煦：</a:t>
            </a:r>
          </a:p>
          <a:p>
            <a:r>
              <a:rPr lang="zh-CN" altLang="en-US" sz="4000" b="1">
                <a:solidFill>
                  <a:srgbClr val="0000CC"/>
                </a:solidFill>
              </a:rPr>
              <a:t>干涸：</a:t>
            </a:r>
          </a:p>
          <a:p>
            <a:r>
              <a:rPr lang="zh-CN" altLang="en-US" sz="4000" b="1">
                <a:solidFill>
                  <a:srgbClr val="0000CC"/>
                </a:solidFill>
              </a:rPr>
              <a:t>裸露：</a:t>
            </a:r>
          </a:p>
          <a:p>
            <a:r>
              <a:rPr lang="zh-CN" altLang="en-US" sz="4000" b="1">
                <a:solidFill>
                  <a:srgbClr val="0000CC"/>
                </a:solidFill>
              </a:rPr>
              <a:t>沧海桑田：</a:t>
            </a:r>
          </a:p>
          <a:p>
            <a:endParaRPr lang="zh-CN" altLang="en-US" sz="4000" b="1">
              <a:solidFill>
                <a:srgbClr val="0000CC"/>
              </a:solidFill>
            </a:endParaRPr>
          </a:p>
          <a:p>
            <a:endParaRPr lang="zh-CN" altLang="en-US" sz="40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936625"/>
          </a:xfrm>
        </p:spPr>
        <p:txBody>
          <a:bodyPr/>
          <a:lstStyle/>
          <a:p>
            <a:r>
              <a:rPr lang="zh-CN" altLang="en-US" b="1"/>
              <a:t>释义：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7918450" cy="5256213"/>
          </a:xfrm>
        </p:spPr>
        <p:txBody>
          <a:bodyPr/>
          <a:lstStyle/>
          <a:p>
            <a:r>
              <a:rPr lang="zh-CN" altLang="en-US" sz="3600" b="1">
                <a:solidFill>
                  <a:srgbClr val="0000CC"/>
                </a:solidFill>
              </a:rPr>
              <a:t>萧瑟：①形容风吹树木的声音；②形  容冷落，凄凉。</a:t>
            </a:r>
          </a:p>
          <a:p>
            <a:r>
              <a:rPr lang="zh-CN" altLang="en-US" sz="3600" b="1">
                <a:solidFill>
                  <a:srgbClr val="0000CC"/>
                </a:solidFill>
              </a:rPr>
              <a:t>吞噬：吞食；并吞。</a:t>
            </a:r>
          </a:p>
          <a:p>
            <a:r>
              <a:rPr lang="zh-CN" altLang="en-US" sz="3600" b="1">
                <a:solidFill>
                  <a:srgbClr val="0000CC"/>
                </a:solidFill>
              </a:rPr>
              <a:t>和煦：温暖（多指阳光、风等）。                  </a:t>
            </a:r>
          </a:p>
          <a:p>
            <a:r>
              <a:rPr lang="zh-CN" altLang="en-US" sz="3600" b="1">
                <a:solidFill>
                  <a:srgbClr val="0000CC"/>
                </a:solidFill>
              </a:rPr>
              <a:t>干涸：（河道、池塘等）没有水了。</a:t>
            </a:r>
          </a:p>
          <a:p>
            <a:r>
              <a:rPr lang="zh-CN" altLang="en-US" sz="3600" b="1">
                <a:solidFill>
                  <a:srgbClr val="0000CC"/>
                </a:solidFill>
              </a:rPr>
              <a:t>裸露：没有东西遮盖。</a:t>
            </a:r>
          </a:p>
          <a:p>
            <a:r>
              <a:rPr lang="zh-CN" altLang="en-US" sz="3600" b="1">
                <a:solidFill>
                  <a:srgbClr val="0000CC"/>
                </a:solidFill>
              </a:rPr>
              <a:t>沧海桑田：大海变成农田，农田变成大海。比喻世事变化很大。</a:t>
            </a:r>
          </a:p>
          <a:p>
            <a:endParaRPr lang="zh-CN" altLang="en-US" sz="3600" b="1">
              <a:solidFill>
                <a:srgbClr val="0000CC"/>
              </a:solidFill>
            </a:endParaRPr>
          </a:p>
          <a:p>
            <a:endParaRPr lang="zh-CN" altLang="en-US" sz="36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绿草如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2413" y="919163"/>
            <a:ext cx="8891587" cy="574992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zh-CN" altLang="en-US" sz="3600" b="1"/>
              <a:t>读课文，思考问题：</a:t>
            </a:r>
          </a:p>
          <a:p>
            <a:pPr marL="609600" indent="-609600" eaLnBrk="1" hangingPunct="1">
              <a:buFontTx/>
              <a:buNone/>
            </a:pPr>
            <a:r>
              <a:rPr lang="en-GB" altLang="zh-CN" sz="2800" b="1"/>
              <a:t>(1)</a:t>
            </a:r>
            <a:r>
              <a:rPr lang="zh-CN" altLang="en-US" sz="2800" b="1"/>
              <a:t>用简洁的语言概括：罗布泊过去是什么样子，现在又变成了什么样子？（</a:t>
            </a:r>
            <a:r>
              <a:rPr lang="zh-CN" altLang="en-US" sz="2800" b="1" u="sng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用文中的词语或语句回答</a:t>
            </a:r>
            <a:r>
              <a:rPr lang="zh-CN" altLang="en-US" sz="2800" b="1"/>
              <a:t>）</a:t>
            </a:r>
            <a:endParaRPr lang="zh-CN" altLang="en-US" sz="2800" b="1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609600" indent="-609600" eaLnBrk="1" hangingPunct="1">
              <a:buFontTx/>
              <a:buNone/>
            </a:pPr>
            <a:endParaRPr lang="zh-CN" altLang="en-US" b="1">
              <a:solidFill>
                <a:srgbClr val="FF33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marL="609600" indent="-609600" eaLnBrk="1" hangingPunct="1">
              <a:buFontTx/>
              <a:buNone/>
            </a:pPr>
            <a:r>
              <a:rPr lang="zh-CN" altLang="en-GB" sz="3600" b="1"/>
              <a:t> </a:t>
            </a:r>
          </a:p>
          <a:p>
            <a:pPr marL="609600" indent="-609600" eaLnBrk="1" hangingPunct="1">
              <a:buFontTx/>
              <a:buNone/>
            </a:pPr>
            <a:r>
              <a:rPr lang="en-GB" altLang="zh-CN" b="1"/>
              <a:t>(2)</a:t>
            </a:r>
            <a:r>
              <a:rPr lang="zh-CN" altLang="en-US" b="1"/>
              <a:t>依据文章内容，概括造成美丽的仙湖消逝的原因有哪些？</a:t>
            </a:r>
            <a:r>
              <a:rPr lang="zh-CN" altLang="en-GB" b="1"/>
              <a:t> </a:t>
            </a:r>
            <a:endParaRPr lang="zh-CN" altLang="en-US" b="1"/>
          </a:p>
          <a:p>
            <a:pPr marL="609600" indent="-609600" eaLnBrk="1" hangingPunct="1">
              <a:buFontTx/>
              <a:buNone/>
            </a:pPr>
            <a:r>
              <a:rPr lang="en-GB" altLang="zh-CN" b="1"/>
              <a:t>(</a:t>
            </a:r>
            <a:r>
              <a:rPr lang="en-US" altLang="zh-CN" b="1"/>
              <a:t>3</a:t>
            </a:r>
            <a:r>
              <a:rPr lang="en-GB" altLang="zh-CN" b="1"/>
              <a:t>)</a:t>
            </a:r>
            <a:r>
              <a:rPr lang="zh-CN" altLang="en-US" b="1"/>
              <a:t>作者对罗布泊的消逝怀着怎样的感情？（结合文中的语句回答）</a:t>
            </a:r>
          </a:p>
          <a:p>
            <a:pPr marL="609600" indent="-609600" eaLnBrk="1" hangingPunct="1">
              <a:buFontTx/>
              <a:buNone/>
            </a:pPr>
            <a:endParaRPr lang="zh-CN" altLang="en-US" b="1"/>
          </a:p>
          <a:p>
            <a:pPr marL="609600" indent="-609600" eaLnBrk="1" hangingPunct="1">
              <a:buFontTx/>
              <a:buNone/>
            </a:pPr>
            <a:endParaRPr lang="zh-CN" altLang="en-US" b="1"/>
          </a:p>
          <a:p>
            <a:pPr marL="609600" indent="-609600" eaLnBrk="1" hangingPunct="1">
              <a:buFontTx/>
              <a:buNone/>
            </a:pPr>
            <a:r>
              <a:rPr lang="zh-CN" altLang="en-US" b="1"/>
              <a:t>   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395288" y="2420938"/>
            <a:ext cx="7315200" cy="457200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en-US" sz="2400"/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0" y="2420938"/>
            <a:ext cx="5832475" cy="457200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en-US" sz="2400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95288" y="2565400"/>
            <a:ext cx="8042275" cy="519113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800">
                <a:ea typeface="黑体" panose="02010609060101010101" pitchFamily="49" charset="-122"/>
              </a:rPr>
              <a:t>过去</a:t>
            </a:r>
            <a:r>
              <a:rPr lang="zh-CN" altLang="en-US" sz="2800"/>
              <a:t>：</a:t>
            </a:r>
            <a:r>
              <a:rPr lang="zh-CN" altLang="en-US" sz="2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充满生机  广阔美丽  环境怡人  生命绿洲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95288" y="3141663"/>
            <a:ext cx="8399462" cy="519112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800">
                <a:ea typeface="黑体" panose="02010609060101010101" pitchFamily="49" charset="-122"/>
              </a:rPr>
              <a:t>现在</a:t>
            </a:r>
            <a:r>
              <a:rPr lang="zh-CN" altLang="en-US" sz="2800"/>
              <a:t>：</a:t>
            </a:r>
            <a:r>
              <a:rPr lang="zh-CN" altLang="en-US" sz="2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寸草不生  不见飞鸟  令人恐怖  死寂的荒漠</a:t>
            </a:r>
          </a:p>
        </p:txBody>
      </p:sp>
      <p:pic>
        <p:nvPicPr>
          <p:cNvPr id="21512" name="Picture 9" descr="整体感知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2322513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1510" grpId="0"/>
      <p:bldP spid="215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5E9EFF"/>
            </a:gs>
            <a:gs pos="20000">
              <a:srgbClr val="85C2FF"/>
            </a:gs>
            <a:gs pos="35001">
              <a:srgbClr val="C4D6EB"/>
            </a:gs>
            <a:gs pos="50000">
              <a:srgbClr val="FFEBFA"/>
            </a:gs>
            <a:gs pos="64999">
              <a:srgbClr val="C4D6EB"/>
            </a:gs>
            <a:gs pos="80000">
              <a:srgbClr val="85C2FF"/>
            </a:gs>
            <a:gs pos="100000">
              <a:srgbClr val="5E9E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84663" y="1268413"/>
            <a:ext cx="4038600" cy="1989137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zh-CN" altLang="en-US" sz="2400" b="1"/>
              <a:t>过去是“绿洲”、“仙湖”</a:t>
            </a:r>
            <a:r>
              <a:rPr lang="en-US" altLang="zh-CN" sz="2400" b="1"/>
              <a:t>——</a:t>
            </a:r>
            <a:r>
              <a:rPr lang="zh-CN" altLang="en-US" sz="2400" b="1"/>
              <a:t>广阔美丽清澈充满生机。周边牛马成群，绿林环绕</a:t>
            </a: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533400" y="457200"/>
            <a:ext cx="3429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昔日的罗布泊</a:t>
            </a:r>
          </a:p>
        </p:txBody>
      </p:sp>
      <p:pic>
        <p:nvPicPr>
          <p:cNvPr id="22532" name="Picture 5" descr="naturezc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313"/>
            <a:ext cx="4211638" cy="322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7" descr="nature_al1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8" y="3840163"/>
            <a:ext cx="4500562" cy="3017837"/>
          </a:xfrm>
          <a:noFill/>
        </p:spPr>
      </p:pic>
      <p:sp>
        <p:nvSpPr>
          <p:cNvPr id="22534" name="Rectangle 1027"/>
          <p:cNvSpPr>
            <a:spLocks noChangeArrowheads="1"/>
          </p:cNvSpPr>
          <p:nvPr/>
        </p:nvSpPr>
        <p:spPr bwMode="auto">
          <a:xfrm>
            <a:off x="971550" y="5300663"/>
            <a:ext cx="22717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FF0000"/>
                </a:solidFill>
                <a:ea typeface="隶书" panose="02010509060101010101" pitchFamily="49" charset="-122"/>
              </a:rPr>
              <a:t>忆仙湖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20000">
              <a:srgbClr val="85C2FF"/>
            </a:gs>
            <a:gs pos="35001">
              <a:srgbClr val="C4D6EB"/>
            </a:gs>
            <a:gs pos="50000">
              <a:srgbClr val="FFEBFA"/>
            </a:gs>
            <a:gs pos="64999">
              <a:srgbClr val="C4D6EB"/>
            </a:gs>
            <a:gs pos="80000">
              <a:srgbClr val="85C2FF"/>
            </a:gs>
            <a:gs pos="100000">
              <a:srgbClr val="5E9E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133600" y="333375"/>
            <a:ext cx="47529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600">
                <a:solidFill>
                  <a:srgbClr val="0033CC"/>
                </a:solidFill>
                <a:ea typeface="隶书" panose="02010509060101010101" pitchFamily="49" charset="-122"/>
              </a:rPr>
              <a:t>水   乡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social.presen.to/rider/photo/re6/4days/24shiretokogoko-l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600200" y="882650"/>
            <a:ext cx="39624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600" b="1">
                <a:solidFill>
                  <a:srgbClr val="FF0066"/>
                </a:solidFill>
                <a:ea typeface="楷体_GB2312" pitchFamily="49" charset="-122"/>
              </a:rPr>
              <a:t>水波荡漾</a:t>
            </a:r>
          </a:p>
        </p:txBody>
      </p:sp>
    </p:spTree>
  </p:cSld>
  <p:clrMapOvr>
    <a:masterClrMapping/>
  </p:clrMapOvr>
  <p:transition spd="slow" advClick="0" advTm="5000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20000">
              <a:srgbClr val="85C2FF"/>
            </a:gs>
            <a:gs pos="35001">
              <a:srgbClr val="C4D6EB"/>
            </a:gs>
            <a:gs pos="50000">
              <a:srgbClr val="FFEBFA"/>
            </a:gs>
            <a:gs pos="64999">
              <a:srgbClr val="C4D6EB"/>
            </a:gs>
            <a:gs pos="80000">
              <a:srgbClr val="85C2FF"/>
            </a:gs>
            <a:gs pos="100000">
              <a:srgbClr val="5E9E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鸟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548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268538" y="311150"/>
            <a:ext cx="482441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i="1">
                <a:solidFill>
                  <a:srgbClr val="FF0000"/>
                </a:solidFill>
                <a:ea typeface="华文新魏" panose="02010800040101010101" pitchFamily="2" charset="-122"/>
              </a:rPr>
              <a:t>鸟栖天堂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026" descr="胡杨羊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7" name="Text Box 1027"/>
          <p:cNvSpPr txBox="1">
            <a:spLocks noChangeArrowheads="1"/>
          </p:cNvSpPr>
          <p:nvPr/>
        </p:nvSpPr>
        <p:spPr bwMode="auto">
          <a:xfrm>
            <a:off x="107950" y="188913"/>
            <a:ext cx="100647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b="1">
                <a:solidFill>
                  <a:srgbClr val="3366FF"/>
                </a:solidFill>
              </a:rPr>
              <a:t>林边牧歌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lbr_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63800" y="274638"/>
            <a:ext cx="8229600" cy="114300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r>
              <a:rPr lang="zh-CN" altLang="en-US"/>
              <a:t>罗布泊渐渐干涸 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5E9EFF"/>
            </a:gs>
            <a:gs pos="20000">
              <a:srgbClr val="85C2FF"/>
            </a:gs>
            <a:gs pos="35001">
              <a:srgbClr val="C4D6EB"/>
            </a:gs>
            <a:gs pos="50000">
              <a:srgbClr val="FFEBFA"/>
            </a:gs>
            <a:gs pos="64999">
              <a:srgbClr val="C4D6EB"/>
            </a:gs>
            <a:gs pos="80000">
              <a:srgbClr val="85C2FF"/>
            </a:gs>
            <a:gs pos="100000">
              <a:srgbClr val="5E9E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naturezg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8175" y="908050"/>
            <a:ext cx="3455988" cy="3009900"/>
          </a:xfrm>
          <a:noFill/>
        </p:spPr>
      </p:pic>
      <p:sp>
        <p:nvSpPr>
          <p:cNvPr id="2867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148263" y="5805488"/>
            <a:ext cx="3798887" cy="71437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zh-CN" altLang="en-US" sz="36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今日的罗布泊</a:t>
            </a:r>
          </a:p>
        </p:txBody>
      </p:sp>
      <p:pic>
        <p:nvPicPr>
          <p:cNvPr id="28676" name="Picture 4" descr="200403170732_964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0"/>
            <a:ext cx="3851275" cy="2738438"/>
          </a:xfrm>
          <a:noFill/>
        </p:spPr>
      </p:pic>
      <p:pic>
        <p:nvPicPr>
          <p:cNvPr id="28677" name="Picture 5" descr="nature_ah7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005263"/>
            <a:ext cx="3563938" cy="2852737"/>
          </a:xfrm>
          <a:noFill/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3995738" y="3933825"/>
            <a:ext cx="48768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zh-CN" altLang="en-US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现在</a:t>
            </a:r>
            <a:r>
              <a:rPr lang="zh-CN" alt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“</a:t>
            </a:r>
            <a:r>
              <a:rPr lang="zh-CN" altLang="en-US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沙漠</a:t>
            </a:r>
            <a:r>
              <a:rPr lang="zh-CN" alt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”</a:t>
            </a:r>
            <a:r>
              <a:rPr lang="zh-CN" altLang="en-US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、 </a:t>
            </a:r>
            <a:r>
              <a:rPr lang="zh-CN" alt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“</a:t>
            </a:r>
            <a:r>
              <a:rPr lang="zh-CN" altLang="en-US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神秘</a:t>
            </a:r>
            <a:r>
              <a:rPr lang="zh-CN" altLang="en-US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”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zh-CN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——</a:t>
            </a:r>
            <a:r>
              <a:rPr lang="zh-CN" altLang="en-US" sz="28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anose="020B0604030504040204" pitchFamily="34" charset="0"/>
              </a:rPr>
              <a:t>死寂荒漠，胡杨林成片死亡，寸草不生，不见飞鸟，令人恐怖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95288" y="0"/>
            <a:ext cx="24542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>
                <a:solidFill>
                  <a:srgbClr val="FF0000"/>
                </a:solidFill>
                <a:ea typeface="隶书" panose="02010509060101010101" pitchFamily="49" charset="-122"/>
              </a:rPr>
              <a:t>叹仙湖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 autoUpdateAnimBg="0"/>
      <p:bldP spid="28678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79388" y="2781301"/>
            <a:ext cx="8610600" cy="1189038"/>
          </a:xfrm>
          <a:prstGeom prst="rect">
            <a:avLst/>
          </a:prstGeom>
          <a:solidFill>
            <a:schemeClr val="bg1">
              <a:alpha val="4117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7200" b="1">
                <a:solidFill>
                  <a:srgbClr val="CC33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罗布泊，消逝的仙湖</a:t>
            </a:r>
          </a:p>
        </p:txBody>
      </p:sp>
      <p:sp>
        <p:nvSpPr>
          <p:cNvPr id="17411" name="AutoShape 5">
            <a:hlinkClick r:id="rId3" action="ppaction://hlinkfile" highlightClick="1"/>
          </p:cNvPr>
          <p:cNvSpPr>
            <a:spLocks noChangeArrowheads="1"/>
          </p:cNvSpPr>
          <p:nvPr/>
        </p:nvSpPr>
        <p:spPr bwMode="auto">
          <a:xfrm>
            <a:off x="7667625" y="5949950"/>
            <a:ext cx="1008063" cy="647700"/>
          </a:xfrm>
          <a:prstGeom prst="actionButtonMovi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罗11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AutoShape 3"/>
          <p:cNvSpPr>
            <a:spLocks noChangeArrowheads="1"/>
          </p:cNvSpPr>
          <p:nvPr/>
        </p:nvSpPr>
        <p:spPr bwMode="auto">
          <a:xfrm>
            <a:off x="3132138" y="3068638"/>
            <a:ext cx="5543550" cy="863600"/>
          </a:xfrm>
          <a:prstGeom prst="wedgeRectCallout">
            <a:avLst>
              <a:gd name="adj1" fmla="val -40347"/>
              <a:gd name="adj2" fmla="val -33290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 i="1">
                <a:solidFill>
                  <a:schemeClr val="bg1"/>
                </a:solidFill>
                <a:ea typeface="华文新魏" panose="02010800040101010101" pitchFamily="2" charset="-122"/>
              </a:rPr>
              <a:t>余辉中的昔日河床</a:t>
            </a:r>
          </a:p>
        </p:txBody>
      </p:sp>
    </p:spTree>
  </p:cSld>
  <p:clrMapOvr>
    <a:masterClrMapping/>
  </p:clrMapOvr>
  <p:transition spd="med" advClick="0" advTm="2000"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哭泣的生命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5595938" y="674688"/>
            <a:ext cx="3232150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chemeClr val="bg1"/>
                </a:solidFill>
              </a:rPr>
              <a:t>凝固的生命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胡杨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5940425" y="404813"/>
            <a:ext cx="320357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>
                <a:solidFill>
                  <a:schemeClr val="bg1"/>
                </a:solidFill>
                <a:ea typeface="隶书" panose="02010509060101010101" pitchFamily="49" charset="-122"/>
              </a:rPr>
              <a:t>枯木哭泣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whlj1020-4-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143000" y="1905000"/>
            <a:ext cx="4406900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5400" b="1">
                <a:latin typeface="Times New Roman" panose="02020603050405020304" pitchFamily="18" charset="0"/>
                <a:ea typeface="楷体_GB2312" pitchFamily="49" charset="-122"/>
              </a:rPr>
              <a:t>盐碱遍地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5400" b="1">
                <a:latin typeface="Times New Roman" panose="02020603050405020304" pitchFamily="18" charset="0"/>
                <a:ea typeface="楷体_GB2312" pitchFamily="49" charset="-122"/>
              </a:rPr>
              <a:t>漫天戈壁</a:t>
            </a:r>
          </a:p>
        </p:txBody>
      </p:sp>
    </p:spTree>
  </p:cSld>
  <p:clrMapOvr>
    <a:masterClrMapping/>
  </p:clrMapOvr>
  <p:transition spd="slow" advClick="0" advTm="5000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1700213"/>
            <a:ext cx="9144000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i="1">
                <a:solidFill>
                  <a:srgbClr val="00FF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</a:t>
            </a:r>
            <a:r>
              <a:rPr lang="zh-CN" altLang="en-US" sz="6000" i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静  默  的</a:t>
            </a:r>
            <a:r>
              <a:rPr lang="zh-CN" altLang="en-US" sz="4800" i="1">
                <a:latin typeface="隶书" panose="02010509060101010101" pitchFamily="49" charset="-122"/>
                <a:ea typeface="隶书" panose="02010509060101010101" pitchFamily="49" charset="-122"/>
              </a:rPr>
              <a:t>   </a:t>
            </a:r>
            <a:r>
              <a:rPr lang="zh-CN" altLang="en-US" sz="8800" b="1" i="1">
                <a:solidFill>
                  <a:srgbClr val="0000CC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抗  议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2438400" y="457200"/>
            <a:ext cx="4648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5400" b="1">
                <a:solidFill>
                  <a:srgbClr val="FFFF00"/>
                </a:solidFill>
                <a:latin typeface="Times New Roman" panose="02020603050405020304" pitchFamily="18" charset="0"/>
                <a:ea typeface="楷体_GB2312" pitchFamily="49" charset="-122"/>
              </a:rPr>
              <a:t>枯死的胡杨林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43438" cy="587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 descr="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4500562" cy="587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0" y="5084763"/>
            <a:ext cx="2419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>
                <a:solidFill>
                  <a:schemeClr val="bg1"/>
                </a:solidFill>
                <a:ea typeface="华文行楷" panose="02010800040101010101" pitchFamily="2" charset="-122"/>
              </a:rPr>
              <a:t>仙境宜人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6877050" y="5157788"/>
            <a:ext cx="24193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>
                <a:solidFill>
                  <a:schemeClr val="bg1"/>
                </a:solidFill>
                <a:ea typeface="华文行楷" panose="02010800040101010101" pitchFamily="2" charset="-122"/>
              </a:rPr>
              <a:t>沙漠恐怖</a:t>
            </a:r>
          </a:p>
        </p:txBody>
      </p:sp>
      <p:sp>
        <p:nvSpPr>
          <p:cNvPr id="34822" name="Text Box 8"/>
          <p:cNvSpPr txBox="1">
            <a:spLocks noChangeArrowheads="1"/>
          </p:cNvSpPr>
          <p:nvPr/>
        </p:nvSpPr>
        <p:spPr bwMode="auto">
          <a:xfrm>
            <a:off x="0" y="5791200"/>
            <a:ext cx="87360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/>
              <a:t>        看看罗布泊的</a:t>
            </a: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对比</a:t>
            </a:r>
            <a:r>
              <a:rPr lang="zh-CN" altLang="en-US" sz="3200" b="1"/>
              <a:t>，讨论最终导致这样结局的原因是什么？</a:t>
            </a:r>
          </a:p>
        </p:txBody>
      </p:sp>
      <p:sp>
        <p:nvSpPr>
          <p:cNvPr id="34823" name="AutoShape 9"/>
          <p:cNvSpPr>
            <a:spLocks noChangeArrowheads="1"/>
          </p:cNvSpPr>
          <p:nvPr/>
        </p:nvSpPr>
        <p:spPr bwMode="auto">
          <a:xfrm>
            <a:off x="3708400" y="836613"/>
            <a:ext cx="1800225" cy="360362"/>
          </a:xfrm>
          <a:prstGeom prst="leftRightArrow">
            <a:avLst>
              <a:gd name="adj1" fmla="val 50000"/>
              <a:gd name="adj2" fmla="val 99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2195513" y="549275"/>
            <a:ext cx="1301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>
                <a:solidFill>
                  <a:srgbClr val="FFFF00"/>
                </a:solidFill>
                <a:ea typeface="华文行楷" panose="02010800040101010101" pitchFamily="2" charset="-122"/>
              </a:rPr>
              <a:t>仙湖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5724525" y="692150"/>
            <a:ext cx="13017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>
                <a:ea typeface="华文行楷" panose="02010800040101010101" pitchFamily="2" charset="-122"/>
              </a:rPr>
              <a:t>干湖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2" descr="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1187450" y="692150"/>
            <a:ext cx="60483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FF3300"/>
                </a:solidFill>
              </a:rPr>
              <a:t>罗布泊消逝的原因：</a:t>
            </a:r>
            <a:endParaRPr lang="zh-CN" altLang="en-US" sz="4000">
              <a:solidFill>
                <a:srgbClr val="FF3300"/>
              </a:solidFill>
            </a:endParaRPr>
          </a:p>
        </p:txBody>
      </p:sp>
      <p:sp>
        <p:nvSpPr>
          <p:cNvPr id="35844" name="Text Box 5"/>
          <p:cNvSpPr txBox="1">
            <a:spLocks noChangeArrowheads="1"/>
          </p:cNvSpPr>
          <p:nvPr/>
        </p:nvSpPr>
        <p:spPr bwMode="auto">
          <a:xfrm>
            <a:off x="827088" y="1557338"/>
            <a:ext cx="7775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/>
              <a:t>1</a:t>
            </a:r>
            <a:r>
              <a:rPr lang="zh-CN" altLang="en-US" sz="3600" b="1"/>
              <a:t>、人为改道，导致下游干旱缺水。</a:t>
            </a:r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755650" y="3068638"/>
            <a:ext cx="74882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827088" y="2205038"/>
            <a:ext cx="8101012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3600" b="1">
                <a:ea typeface="黑体" panose="02010609060101010101" pitchFamily="49" charset="-122"/>
              </a:rPr>
              <a:t>“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四盲</a:t>
            </a:r>
            <a:r>
              <a:rPr lang="zh-CN" altLang="en-US" sz="3600" b="1">
                <a:ea typeface="黑体" panose="02010609060101010101" pitchFamily="49" charset="-122"/>
              </a:rPr>
              <a:t>”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盲目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增加耕地用水、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盲目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修建水库截水、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盲目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掘堤引水、</a:t>
            </a:r>
            <a:r>
              <a:rPr lang="zh-CN" altLang="en-US" sz="36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盲目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建泵站抽水。</a:t>
            </a:r>
          </a:p>
        </p:txBody>
      </p:sp>
      <p:sp>
        <p:nvSpPr>
          <p:cNvPr id="35847" name="WordArt 11"/>
          <p:cNvSpPr>
            <a:spLocks noChangeArrowheads="1" noChangeShapeType="1" noTextEdit="1"/>
          </p:cNvSpPr>
          <p:nvPr/>
        </p:nvSpPr>
        <p:spPr bwMode="auto">
          <a:xfrm>
            <a:off x="2124075" y="4149725"/>
            <a:ext cx="5113338" cy="15319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人类破坏生态环境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  <p:bldP spid="35844" grpId="0"/>
      <p:bldP spid="35846" grpId="0"/>
      <p:bldP spid="358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304800" y="228600"/>
            <a:ext cx="856773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>
                <a:solidFill>
                  <a:srgbClr val="0000C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罗布泊消逝的原因是什么</a:t>
            </a:r>
            <a:r>
              <a:rPr lang="en-US" altLang="zh-CN" sz="5400" b="1">
                <a:solidFill>
                  <a:srgbClr val="0000C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?</a:t>
            </a:r>
            <a:endParaRPr lang="en-US" altLang="zh-CN" sz="5400">
              <a:solidFill>
                <a:srgbClr val="0000C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323850" y="1628775"/>
            <a:ext cx="8820150" cy="393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   一是</a:t>
            </a:r>
            <a:r>
              <a:rPr kumimoji="1"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20</a:t>
            </a: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世纪</a:t>
            </a:r>
            <a:r>
              <a:rPr kumimoji="1"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20</a:t>
            </a: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年代塔里木河曾经人为</a:t>
            </a:r>
          </a:p>
          <a:p>
            <a:pPr>
              <a:spcBef>
                <a:spcPct val="50000"/>
              </a:spcBef>
            </a:pPr>
            <a:r>
              <a:rPr kumimoji="1" lang="zh-CN" altLang="en-US" sz="40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改道</a:t>
            </a: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，导致下游干旱缺水；</a:t>
            </a:r>
          </a:p>
          <a:p>
            <a:pPr>
              <a:spcBef>
                <a:spcPct val="50000"/>
              </a:spcBef>
            </a:pP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   二是人们</a:t>
            </a:r>
            <a:r>
              <a:rPr kumimoji="1" lang="zh-CN" altLang="en-US" sz="40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盲目滥用塔里木河水资源</a:t>
            </a: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，致使下游河道干涸、罗布泊断水，生态环境彻底破坏。</a:t>
            </a:r>
            <a:r>
              <a:rPr kumimoji="1" lang="zh-CN" altLang="en-US" sz="3600">
                <a:latin typeface="Times New Roman" panose="02020603050405020304" pitchFamily="18" charset="0"/>
              </a:rPr>
              <a:t> </a:t>
            </a:r>
          </a:p>
          <a:p>
            <a:endParaRPr kumimoji="1" lang="zh-CN" altLang="en-US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783-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6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0" y="1628775"/>
            <a:ext cx="9144000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6000" b="1">
                <a:solidFill>
                  <a:srgbClr val="FF33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罗布泊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5400" b="1">
                <a:solidFill>
                  <a:srgbClr val="FF3300"/>
                </a:solidFill>
                <a:latin typeface="Times New Roman" panose="02020603050405020304" pitchFamily="18" charset="0"/>
                <a:ea typeface="华文新魏" panose="02010800040101010101" pitchFamily="2" charset="-122"/>
              </a:rPr>
              <a:t>        还能重现往日的生机吗？</a:t>
            </a:r>
          </a:p>
        </p:txBody>
      </p:sp>
      <p:sp>
        <p:nvSpPr>
          <p:cNvPr id="36868" name="AutoShape 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308725"/>
            <a:ext cx="755650" cy="549275"/>
          </a:xfrm>
          <a:prstGeom prst="actionButtonForwardNext">
            <a:avLst/>
          </a:prstGeom>
          <a:solidFill>
            <a:srgbClr val="33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6869" name="Text Box 4"/>
          <p:cNvSpPr txBox="1">
            <a:spLocks noChangeArrowheads="1"/>
          </p:cNvSpPr>
          <p:nvPr/>
        </p:nvSpPr>
        <p:spPr bwMode="auto">
          <a:xfrm>
            <a:off x="323850" y="4724400"/>
            <a:ext cx="8153400" cy="155416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200" b="1">
                <a:solidFill>
                  <a:srgbClr val="FFFF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此时此刻，我们停止了说笑，那一片巨大的黄色沙地深深地刺痛着我们的心，使我们个个心情沉重</a:t>
            </a:r>
            <a:r>
              <a:rPr kumimoji="1" lang="en-US" altLang="zh-CN" sz="3200" b="1">
                <a:solidFill>
                  <a:srgbClr val="FFFF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… …</a:t>
            </a:r>
          </a:p>
        </p:txBody>
      </p:sp>
      <p:sp>
        <p:nvSpPr>
          <p:cNvPr id="36870" name="WordArt 6"/>
          <p:cNvSpPr>
            <a:spLocks noChangeArrowheads="1" noChangeShapeType="1" noTextEdit="1"/>
          </p:cNvSpPr>
          <p:nvPr/>
        </p:nvSpPr>
        <p:spPr bwMode="auto">
          <a:xfrm>
            <a:off x="6659563" y="333375"/>
            <a:ext cx="18669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人类反思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ChangeArrowheads="1"/>
          </p:cNvSpPr>
          <p:nvPr/>
        </p:nvSpPr>
        <p:spPr bwMode="auto">
          <a:xfrm>
            <a:off x="0" y="981075"/>
            <a:ext cx="8820150" cy="4911725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chemeClr val="bg2">
                <a:alpha val="7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/>
              <a:t>        </a:t>
            </a:r>
            <a:r>
              <a:rPr lang="zh-CN" altLang="en-US" sz="2000" b="1"/>
              <a:t>南方网讯</a:t>
            </a:r>
            <a:r>
              <a:rPr lang="zh-CN" altLang="en-US" sz="2000"/>
              <a:t>　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恢复罗布泊水乡泽国风貌曾唤起许多人美妙的想象，但中科院罗布泊科考队的专家认为：</a:t>
            </a:r>
            <a:r>
              <a:rPr lang="zh-CN" altLang="en-US" sz="22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罗布泊已无可能恢复原貌！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    最近</a:t>
            </a:r>
            <a:r>
              <a:rPr lang="en-US" altLang="zh-CN" sz="2200" b="1"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年，人类在罗布泊各水源河流域内进行大规模农垦，仅塔里木河流域耕地就由</a:t>
            </a:r>
            <a:r>
              <a:rPr lang="en-US" altLang="zh-CN" sz="2200" b="1">
                <a:latin typeface="黑体" panose="02010609060101010101" pitchFamily="49" charset="-122"/>
                <a:ea typeface="黑体" panose="02010609060101010101" pitchFamily="49" charset="-122"/>
              </a:rPr>
              <a:t>1949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年的</a:t>
            </a:r>
            <a:r>
              <a:rPr lang="en-US" altLang="zh-CN" sz="2200" b="1">
                <a:latin typeface="黑体" panose="02010609060101010101" pitchFamily="49" charset="-122"/>
                <a:ea typeface="黑体" panose="02010609060101010101" pitchFamily="49" charset="-122"/>
              </a:rPr>
              <a:t>35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万公顷，扩大到</a:t>
            </a:r>
            <a:r>
              <a:rPr lang="en-US" altLang="zh-CN" sz="2200" b="1">
                <a:latin typeface="黑体" panose="02010609060101010101" pitchFamily="49" charset="-122"/>
                <a:ea typeface="黑体" panose="02010609060101010101" pitchFamily="49" charset="-122"/>
              </a:rPr>
              <a:t>1994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年的</a:t>
            </a:r>
            <a:r>
              <a:rPr lang="en-US" altLang="zh-CN" sz="2200" b="1">
                <a:latin typeface="黑体" panose="02010609060101010101" pitchFamily="49" charset="-122"/>
                <a:ea typeface="黑体" panose="02010609060101010101" pitchFamily="49" charset="-122"/>
              </a:rPr>
              <a:t>77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万多公顷，为灌溉这些耕地所修建的各种渠道总长度达</a:t>
            </a:r>
            <a:r>
              <a:rPr lang="en-US" altLang="zh-CN" sz="2200" b="1">
                <a:latin typeface="黑体" panose="02010609060101010101" pitchFamily="49" charset="-122"/>
                <a:ea typeface="黑体" panose="02010609060101010101" pitchFamily="49" charset="-122"/>
              </a:rPr>
              <a:t>1088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公里，在塔里木河干、支流修建大、中、小型平原水库共</a:t>
            </a:r>
            <a:r>
              <a:rPr lang="en-US" altLang="zh-CN" sz="2200" b="1">
                <a:latin typeface="黑体" panose="02010609060101010101" pitchFamily="49" charset="-122"/>
                <a:ea typeface="黑体" panose="02010609060101010101" pitchFamily="49" charset="-122"/>
              </a:rPr>
              <a:t>206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座，以致水库以下几乎全部断流。而罗布泊的第二大水源河孔雀河自</a:t>
            </a:r>
            <a:r>
              <a:rPr lang="en-US" altLang="zh-CN" sz="2200" b="1">
                <a:latin typeface="黑体" panose="02010609060101010101" pitchFamily="49" charset="-122"/>
                <a:ea typeface="黑体" panose="02010609060101010101" pitchFamily="49" charset="-122"/>
              </a:rPr>
              <a:t>1958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年建成普惠大坝，从此就基本终止了向下游的输水。其余各水源河也都具有相同的命运，因此，恢复罗布泊已经基本没有可能。 </a:t>
            </a:r>
            <a:b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     而且，由于罗布泊地区属于极端干旱的荒漠气候，平均年降水量为</a:t>
            </a:r>
            <a:r>
              <a:rPr lang="en-US" altLang="zh-CN" sz="2200" b="1">
                <a:latin typeface="黑体" panose="02010609060101010101" pitchFamily="49" charset="-122"/>
                <a:ea typeface="黑体" panose="02010609060101010101" pitchFamily="49" charset="-122"/>
              </a:rPr>
              <a:t>17.4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毫米，年蒸发最高达</a:t>
            </a:r>
            <a:r>
              <a:rPr lang="en-US" altLang="zh-CN" sz="2200" b="1">
                <a:latin typeface="黑体" panose="02010609060101010101" pitchFamily="49" charset="-122"/>
                <a:ea typeface="黑体" panose="02010609060101010101" pitchFamily="49" charset="-122"/>
              </a:rPr>
              <a:t>2902</a:t>
            </a:r>
            <a:r>
              <a:rPr lang="zh-CN" altLang="en-US" sz="2200" b="1">
                <a:latin typeface="黑体" panose="02010609060101010101" pitchFamily="49" charset="-122"/>
                <a:ea typeface="黑体" panose="02010609060101010101" pitchFamily="49" charset="-122"/>
              </a:rPr>
              <a:t>毫米，且罗布泊属浅碟形湖盆，即便是恢复了湖水面积，在如此大的蒸发量下，也很难维持。 </a:t>
            </a:r>
          </a:p>
        </p:txBody>
      </p:sp>
      <p:sp>
        <p:nvSpPr>
          <p:cNvPr id="37892" name="Text Box 3"/>
          <p:cNvSpPr txBox="1">
            <a:spLocks noChangeArrowheads="1"/>
          </p:cNvSpPr>
          <p:nvPr/>
        </p:nvSpPr>
        <p:spPr bwMode="auto">
          <a:xfrm>
            <a:off x="2463800" y="5540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2843213" y="0"/>
            <a:ext cx="38862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5000">
                <a:solidFill>
                  <a:srgbClr val="FF0066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拓 展 延 伸</a:t>
            </a: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1447800" y="914400"/>
            <a:ext cx="69342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08000"/>
                </a:solidFill>
              </a:rPr>
              <a:t>题目</a:t>
            </a:r>
            <a:r>
              <a:rPr lang="en-US" altLang="zh-CN" sz="4000" b="1">
                <a:solidFill>
                  <a:srgbClr val="008000"/>
                </a:solidFill>
              </a:rPr>
              <a:t>《</a:t>
            </a:r>
            <a:r>
              <a:rPr lang="zh-CN" altLang="en-US" sz="4000" b="1">
                <a:solidFill>
                  <a:srgbClr val="008000"/>
                </a:solidFill>
              </a:rPr>
              <a:t>罗布泊，消逝的仙湖</a:t>
            </a:r>
            <a:r>
              <a:rPr lang="en-US" altLang="zh-CN" sz="4000" b="1">
                <a:solidFill>
                  <a:srgbClr val="008000"/>
                </a:solidFill>
              </a:rPr>
              <a:t>》</a:t>
            </a:r>
            <a:r>
              <a:rPr lang="zh-CN" altLang="en-US" sz="4000" b="1">
                <a:solidFill>
                  <a:srgbClr val="008000"/>
                </a:solidFill>
              </a:rPr>
              <a:t>告诉了我们什么信息？</a:t>
            </a: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1066800" y="2438400"/>
            <a:ext cx="7772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D60093"/>
                </a:solidFill>
              </a:rPr>
              <a:t>“泊”，三点水，罗布泊与水有关。</a:t>
            </a:r>
          </a:p>
          <a:p>
            <a:pPr>
              <a:spcBef>
                <a:spcPct val="50000"/>
              </a:spcBef>
            </a:pPr>
            <a:endParaRPr lang="zh-CN" altLang="en-US" sz="3200" b="1"/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1143000" y="3789363"/>
            <a:ext cx="7086600" cy="301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D60093"/>
                </a:solidFill>
              </a:rPr>
              <a:t>“消逝”，消失。“逝”，含惋惜之意。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D60093"/>
                </a:solidFill>
              </a:rPr>
              <a:t>罗布泊，原本是非常美丽的仙湖，如今却消逝了，成了荒漠。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D60093"/>
                </a:solidFill>
              </a:rPr>
              <a:t>仙湖消逝，可见作者的感情基调是遗憾、难过、悲痛的。</a:t>
            </a: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1066800" y="3124200"/>
            <a:ext cx="67103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D60093"/>
                </a:solidFill>
              </a:rPr>
              <a:t>“仙湖”，宛如仙境、极其美丽的湖。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/>
      <p:bldP spid="87044" grpId="0"/>
      <p:bldP spid="87045" grpId="0"/>
      <p:bldP spid="8704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whlj1020-4-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5" name="Rectangle 4"/>
          <p:cNvSpPr>
            <a:spLocks noChangeArrowheads="1"/>
          </p:cNvSpPr>
          <p:nvPr/>
        </p:nvSpPr>
        <p:spPr bwMode="auto">
          <a:xfrm>
            <a:off x="0" y="0"/>
            <a:ext cx="3995738" cy="579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en-US" sz="3200" b="1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此处是罗布泊湖心</a:t>
            </a:r>
            <a:r>
              <a:rPr kumimoji="1" lang="en-US" altLang="zh-CN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碑前刻着：</a:t>
            </a:r>
          </a:p>
          <a:p>
            <a:pPr algn="ctr" eaLnBrk="1" hangingPunct="1">
              <a:spcBef>
                <a:spcPct val="50000"/>
              </a:spcBef>
            </a:pPr>
            <a:r>
              <a:rPr kumimoji="1" lang="zh-CN" altLang="en-US" sz="3600" b="1">
                <a:latin typeface="华文行楷" panose="02010800040101010101" pitchFamily="2" charset="-122"/>
                <a:ea typeface="华文行楷" panose="02010800040101010101" pitchFamily="2" charset="-122"/>
              </a:rPr>
              <a:t>永远的罗布泊</a:t>
            </a:r>
          </a:p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碑后刻着</a:t>
            </a:r>
            <a:r>
              <a:rPr kumimoji="1" lang="en-US" altLang="zh-CN" sz="36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</a:p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FF33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</a:t>
            </a:r>
            <a:r>
              <a:rPr kumimoji="1" lang="zh-CN" altLang="en-US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愿罗布泊现象永不发生。</a:t>
            </a:r>
            <a: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br>
              <a:rPr kumimoji="1"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kumimoji="1"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6" name="Picture 10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1476375" y="1412875"/>
            <a:ext cx="39592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5400" b="1">
              <a:solidFill>
                <a:srgbClr val="FF0000"/>
              </a:solidFill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250825" y="620713"/>
            <a:ext cx="860425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/>
              <a:t>（</a:t>
            </a:r>
            <a:r>
              <a:rPr lang="en-US" altLang="zh-CN" sz="4000" b="1"/>
              <a:t>3</a:t>
            </a:r>
            <a:r>
              <a:rPr lang="zh-CN" altLang="en-US" sz="4000" b="1"/>
              <a:t>） </a:t>
            </a:r>
            <a:r>
              <a:rPr lang="zh-CN" altLang="en-US" sz="3200" b="1">
                <a:ea typeface="黑体" panose="02010609060101010101" pitchFamily="49" charset="-122"/>
              </a:rPr>
              <a:t>找出文中流露作者情感的语句，并体会作者对罗布泊的消逝怀着怎样的感情？</a:t>
            </a:r>
          </a:p>
        </p:txBody>
      </p:sp>
      <p:sp>
        <p:nvSpPr>
          <p:cNvPr id="39941" name="Text Box 6"/>
          <p:cNvSpPr txBox="1">
            <a:spLocks noChangeArrowheads="1"/>
          </p:cNvSpPr>
          <p:nvPr/>
        </p:nvSpPr>
        <p:spPr bwMode="auto">
          <a:xfrm>
            <a:off x="468313" y="620713"/>
            <a:ext cx="7200900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6000" b="1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6000"/>
          </a:p>
        </p:txBody>
      </p:sp>
      <p:sp>
        <p:nvSpPr>
          <p:cNvPr id="39942" name="Text Box 7"/>
          <p:cNvSpPr txBox="1">
            <a:spLocks noChangeArrowheads="1"/>
          </p:cNvSpPr>
          <p:nvPr/>
        </p:nvSpPr>
        <p:spPr bwMode="auto">
          <a:xfrm>
            <a:off x="2484438" y="2205038"/>
            <a:ext cx="36718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FF3300"/>
                </a:solidFill>
                <a:ea typeface="黑体" panose="02010609060101010101" pitchFamily="49" charset="-122"/>
              </a:rPr>
              <a:t>痛惜、遗憾。</a:t>
            </a:r>
          </a:p>
        </p:txBody>
      </p:sp>
      <p:sp>
        <p:nvSpPr>
          <p:cNvPr id="39943" name="右弧形箭头 8"/>
          <p:cNvSpPr>
            <a:spLocks noChangeArrowheads="1"/>
          </p:cNvSpPr>
          <p:nvPr/>
        </p:nvSpPr>
        <p:spPr bwMode="auto">
          <a:xfrm>
            <a:off x="6804025" y="2349500"/>
            <a:ext cx="1368425" cy="1223963"/>
          </a:xfrm>
          <a:prstGeom prst="curvedLeftArrow">
            <a:avLst>
              <a:gd name="adj1" fmla="val 25000"/>
              <a:gd name="adj2" fmla="val 50000"/>
              <a:gd name="adj3" fmla="val 36150"/>
            </a:avLst>
          </a:prstGeom>
          <a:solidFill>
            <a:schemeClr val="accent1"/>
          </a:solidFill>
          <a:ln w="25400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39944" name="矩形 9"/>
          <p:cNvSpPr>
            <a:spLocks noChangeArrowheads="1"/>
          </p:cNvSpPr>
          <p:nvPr/>
        </p:nvSpPr>
        <p:spPr bwMode="auto">
          <a:xfrm>
            <a:off x="611188" y="3933825"/>
            <a:ext cx="7416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文中还介绍了哪些同样的悲剧？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3" grpId="0" animBg="1"/>
      <p:bldP spid="3994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WordArt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212725"/>
            <a:ext cx="4121150" cy="132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3" name="Text Box 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28600" y="2057400"/>
            <a:ext cx="4191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青海湖</a:t>
            </a:r>
            <a:r>
              <a:rPr kumimoji="1" lang="zh-CN" altLang="en-US" sz="4000" b="1" i="1">
                <a:solidFill>
                  <a:srgbClr val="3366FF"/>
                </a:solidFill>
                <a:latin typeface="Times New Roman" panose="02020603050405020304" pitchFamily="18" charset="0"/>
              </a:rPr>
              <a:t>水面下降</a:t>
            </a:r>
          </a:p>
        </p:txBody>
      </p:sp>
      <p:sp>
        <p:nvSpPr>
          <p:cNvPr id="40964" name="Text Box 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419600" y="1981200"/>
            <a:ext cx="4191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月牙泉</a:t>
            </a:r>
            <a:r>
              <a:rPr kumimoji="1" lang="zh-CN" altLang="en-US" sz="4000" b="1" i="1">
                <a:solidFill>
                  <a:srgbClr val="3366FF"/>
                </a:solidFill>
                <a:latin typeface="Times New Roman" panose="02020603050405020304" pitchFamily="18" charset="0"/>
              </a:rPr>
              <a:t>濒临干涸</a:t>
            </a:r>
          </a:p>
        </p:txBody>
      </p:sp>
      <p:sp>
        <p:nvSpPr>
          <p:cNvPr id="40965" name="WordArt 5"/>
          <p:cNvSpPr>
            <a:spLocks noChangeArrowheads="1" noChangeShapeType="1" noTextEdit="1"/>
          </p:cNvSpPr>
          <p:nvPr/>
        </p:nvSpPr>
        <p:spPr bwMode="auto">
          <a:xfrm>
            <a:off x="4191000" y="685800"/>
            <a:ext cx="2438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仍在继续</a:t>
            </a:r>
          </a:p>
        </p:txBody>
      </p:sp>
      <p:pic>
        <p:nvPicPr>
          <p:cNvPr id="40966" name="helpor_net" descr="http://ymg.myetang.com/IMAGES/GJ/ZRQG/yueyaquan.jpg"/>
          <p:cNvPicPr>
            <a:picLocks noChangeAspect="1" noChangeArrowheads="1"/>
          </p:cNvPicPr>
          <p:nvPr/>
        </p:nvPicPr>
        <p:blipFill>
          <a:blip r:embed="rId4" r:link="rId5">
            <a:lum bright="18000" contrast="-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743200"/>
            <a:ext cx="4876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7" name="Picture 7" descr="qinghaihool pal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3200"/>
            <a:ext cx="44196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8" name="WordArt 8"/>
          <p:cNvSpPr>
            <a:spLocks noChangeArrowheads="1" noChangeShapeType="1" noTextEdit="1"/>
          </p:cNvSpPr>
          <p:nvPr/>
        </p:nvSpPr>
        <p:spPr bwMode="auto">
          <a:xfrm>
            <a:off x="1295400" y="6019800"/>
            <a:ext cx="13716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 panose="02010600030101010101" pitchFamily="2" charset="-122"/>
              </a:rPr>
              <a:t>青海湖</a:t>
            </a:r>
          </a:p>
        </p:txBody>
      </p:sp>
      <p:sp>
        <p:nvSpPr>
          <p:cNvPr id="40969" name="WordArt 9"/>
          <p:cNvSpPr>
            <a:spLocks noChangeArrowheads="1" noChangeShapeType="1" noTextEdit="1"/>
          </p:cNvSpPr>
          <p:nvPr/>
        </p:nvSpPr>
        <p:spPr bwMode="auto">
          <a:xfrm>
            <a:off x="7620000" y="5867400"/>
            <a:ext cx="1066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宋体" panose="02010600030101010101" pitchFamily="2" charset="-122"/>
              </a:rPr>
              <a:t>月牙泉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utoUpdateAnimBg="0"/>
      <p:bldP spid="40964" grpId="0" autoUpdateAnimBg="0"/>
      <p:bldP spid="4096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026" descr="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87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7" name="Text Box 1027"/>
          <p:cNvSpPr txBox="1">
            <a:spLocks noChangeArrowheads="1"/>
          </p:cNvSpPr>
          <p:nvPr/>
        </p:nvSpPr>
        <p:spPr bwMode="auto">
          <a:xfrm>
            <a:off x="3506788" y="5981700"/>
            <a:ext cx="18605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>
                <a:ea typeface="华文行楷" panose="02010800040101010101" pitchFamily="2" charset="-122"/>
              </a:rPr>
              <a:t>青海湖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94"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708400" y="176213"/>
            <a:ext cx="1555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>
                <a:ea typeface="华文行楷" panose="02010800040101010101" pitchFamily="2" charset="-122"/>
              </a:rPr>
              <a:t>月牙泉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背景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5" name="Text Box 2"/>
          <p:cNvSpPr txBox="1">
            <a:spLocks noChangeArrowheads="1"/>
          </p:cNvSpPr>
          <p:nvPr/>
        </p:nvSpPr>
        <p:spPr bwMode="auto">
          <a:xfrm>
            <a:off x="1116013" y="2492375"/>
            <a:ext cx="7343775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 </a:t>
            </a:r>
            <a:r>
              <a:rPr kumimoji="1" lang="zh-CN" altLang="en-US" sz="4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人们不懂得自然规律，不懂生态平衡，只图眼前利益</a:t>
            </a:r>
            <a:r>
              <a:rPr kumimoji="1" lang="en-US" altLang="zh-CN" sz="4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kumimoji="1" lang="zh-CN" altLang="en-US" sz="4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不顾长远利益</a:t>
            </a:r>
            <a:r>
              <a:rPr kumimoji="1" lang="en-US" altLang="zh-CN" sz="4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kumimoji="1" lang="zh-CN" altLang="en-US" sz="4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头脑里没有可持续发展的观念</a:t>
            </a:r>
            <a:r>
              <a:rPr kumimoji="1" lang="en-US" altLang="zh-CN" sz="4800" b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.</a:t>
            </a:r>
          </a:p>
        </p:txBody>
      </p:sp>
      <p:sp>
        <p:nvSpPr>
          <p:cNvPr id="44036" name="WordArt 3"/>
          <p:cNvSpPr>
            <a:spLocks noChangeArrowheads="1" noChangeShapeType="1" noTextEdit="1"/>
          </p:cNvSpPr>
          <p:nvPr/>
        </p:nvSpPr>
        <p:spPr bwMode="auto">
          <a:xfrm>
            <a:off x="1187450" y="620713"/>
            <a:ext cx="6705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99CC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造成这些悲剧发生的深层次原因：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背景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144000" cy="689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395288" y="1557338"/>
            <a:ext cx="82089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3333FF"/>
                </a:solidFill>
              </a:rPr>
              <a:t>全文表达了作者怎样的感情？怎样的愿望？</a:t>
            </a:r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1763713" y="4365625"/>
            <a:ext cx="5951537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表达了作者强烈的愿望：</a:t>
            </a:r>
          </a:p>
          <a:p>
            <a:pPr eaLnBrk="1" hangingPunct="1"/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拯救生态环境，树立环保意识！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763713" y="2492375"/>
            <a:ext cx="589597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表达了作者对仙湖罗布泊消逝的</a:t>
            </a:r>
          </a:p>
          <a:p>
            <a:pPr eaLnBrk="1" hangingPunct="1"/>
            <a:r>
              <a:rPr lang="zh-CN" altLang="en-US" sz="3200" b="1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痛惜之情。对人类盲目破坏生态环境的悲痛。</a:t>
            </a:r>
          </a:p>
          <a:p>
            <a:pPr eaLnBrk="1" hangingPunct="1"/>
            <a:endParaRPr lang="zh-CN" altLang="en-US" sz="3200" b="1">
              <a:solidFill>
                <a:srgbClr val="FF00FF"/>
              </a:solidFill>
            </a:endParaRPr>
          </a:p>
          <a:p>
            <a:pPr eaLnBrk="1" hangingPunct="1"/>
            <a:endParaRPr lang="zh-CN" altLang="en-US" sz="320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/>
      <p:bldP spid="4506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无标题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91440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685800" y="685800"/>
            <a:ext cx="7620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 sz="3200">
              <a:latin typeface="Times New Roman" panose="02020603050405020304" pitchFamily="18" charset="0"/>
            </a:endParaRPr>
          </a:p>
        </p:txBody>
      </p:sp>
      <p:sp>
        <p:nvSpPr>
          <p:cNvPr id="47108" name="WordArt 4"/>
          <p:cNvSpPr>
            <a:spLocks noChangeArrowheads="1" noChangeShapeType="1" noTextEdit="1"/>
          </p:cNvSpPr>
          <p:nvPr/>
        </p:nvSpPr>
        <p:spPr bwMode="auto">
          <a:xfrm>
            <a:off x="1066800" y="4495800"/>
            <a:ext cx="69342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宋体" panose="02010600030101010101" pitchFamily="2" charset="-122"/>
              </a:rPr>
              <a:t>积极行动起来，呵护绿色家园！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Text Box 2"/>
          <p:cNvSpPr txBox="1">
            <a:spLocks noChangeArrowheads="1"/>
          </p:cNvSpPr>
          <p:nvPr/>
        </p:nvSpPr>
        <p:spPr bwMode="auto">
          <a:xfrm>
            <a:off x="539750" y="836613"/>
            <a:ext cx="7343775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>
                <a:latin typeface="华文新魏" panose="02010800040101010101" pitchFamily="2" charset="-122"/>
                <a:ea typeface="华文新魏" panose="02010800040101010101" pitchFamily="2" charset="-122"/>
              </a:rPr>
              <a:t>        </a:t>
            </a:r>
            <a:r>
              <a:rPr lang="zh-CN" altLang="en-US" sz="40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请拟一条以</a:t>
            </a:r>
            <a:r>
              <a:rPr lang="zh-CN" altLang="en-US" sz="4000">
                <a:solidFill>
                  <a:schemeClr val="accent2"/>
                </a:solidFill>
                <a:ea typeface="华文新魏" panose="02010800040101010101" pitchFamily="2" charset="-122"/>
              </a:rPr>
              <a:t>“</a:t>
            </a:r>
            <a:r>
              <a:rPr lang="zh-CN" altLang="en-US" sz="40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环境保护</a:t>
            </a:r>
            <a:r>
              <a:rPr lang="zh-CN" altLang="en-US" sz="4000">
                <a:solidFill>
                  <a:schemeClr val="accent2"/>
                </a:solidFill>
                <a:ea typeface="华文新魏" panose="02010800040101010101" pitchFamily="2" charset="-122"/>
              </a:rPr>
              <a:t>”</a:t>
            </a:r>
            <a:r>
              <a:rPr lang="zh-CN" altLang="en-US" sz="40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为内容的公益广告词。要求主题鲜明，感情真挚，构思新颖，语言简明。（在</a:t>
            </a:r>
            <a:r>
              <a:rPr lang="en-US" altLang="zh-CN" sz="40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r>
              <a:rPr lang="en-US" altLang="zh-CN" sz="4000">
                <a:solidFill>
                  <a:schemeClr val="accent2"/>
                </a:solidFill>
                <a:ea typeface="华文新魏" panose="02010800040101010101" pitchFamily="2" charset="-122"/>
              </a:rPr>
              <a:t>—</a:t>
            </a:r>
            <a:r>
              <a:rPr lang="en-US" altLang="zh-CN" sz="40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r>
              <a:rPr lang="zh-CN" altLang="en-US" sz="4000">
                <a:solidFill>
                  <a:schemeClr val="accent2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个字之间）</a:t>
            </a:r>
          </a:p>
        </p:txBody>
      </p:sp>
      <p:sp>
        <p:nvSpPr>
          <p:cNvPr id="48132" name="Text Box 3"/>
          <p:cNvSpPr txBox="1">
            <a:spLocks noChangeArrowheads="1"/>
          </p:cNvSpPr>
          <p:nvPr/>
        </p:nvSpPr>
        <p:spPr bwMode="auto">
          <a:xfrm>
            <a:off x="468313" y="3644900"/>
            <a:ext cx="8280400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3300"/>
                </a:solidFill>
              </a:rPr>
              <a:t>例如：</a:t>
            </a:r>
          </a:p>
          <a:p>
            <a:pPr eaLnBrk="1" hangingPunct="1"/>
            <a:r>
              <a:rPr lang="zh-CN" altLang="en-US" sz="3200">
                <a:solidFill>
                  <a:srgbClr val="FF3300"/>
                </a:solidFill>
              </a:rPr>
              <a:t>     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1. 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保护环境</a:t>
            </a:r>
            <a:r>
              <a:rPr lang="en-US" altLang="zh-CN" sz="3200" b="1">
                <a:ea typeface="楷体_GB2312" pitchFamily="49" charset="-122"/>
              </a:rPr>
              <a:t>——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人类共同的责任！</a:t>
            </a:r>
          </a:p>
          <a:p>
            <a:pPr eaLnBrk="1" hangingPunct="1"/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2.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珍惜资源，爱护地球。</a:t>
            </a:r>
          </a:p>
          <a:p>
            <a:pPr eaLnBrk="1" hangingPunct="1"/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en-US" altLang="zh-CN" sz="3200" b="1">
                <a:latin typeface="楷体_GB2312" pitchFamily="49" charset="-122"/>
                <a:ea typeface="楷体_GB2312" pitchFamily="49" charset="-122"/>
              </a:rPr>
              <a:t>3.</a:t>
            </a:r>
            <a:r>
              <a:rPr lang="zh-CN" altLang="en-US" sz="3200" b="1">
                <a:latin typeface="楷体_GB2312" pitchFamily="49" charset="-122"/>
                <a:ea typeface="楷体_GB2312" pitchFamily="49" charset="-122"/>
              </a:rPr>
              <a:t>也许，你明天看见的最后一滴水，就是你的眼泪。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3200" b="1"/>
              <a:t>四、设计一条环保宣传标语，呼吁人们行动起来，制止生态恶化。（ </a:t>
            </a:r>
            <a:r>
              <a:rPr lang="en-US" altLang="zh-CN" sz="3200" b="1"/>
              <a:t>20</a:t>
            </a:r>
            <a:r>
              <a:rPr lang="zh-CN" altLang="en-US" sz="3200" b="1"/>
              <a:t>分）</a:t>
            </a:r>
            <a:br>
              <a:rPr lang="zh-CN" altLang="en-US" sz="3200" b="1"/>
            </a:br>
            <a:endParaRPr lang="zh-CN" altLang="en-US" sz="3200" b="1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496300" cy="4683125"/>
          </a:xfrm>
        </p:spPr>
        <p:txBody>
          <a:bodyPr/>
          <a:lstStyle/>
          <a:p>
            <a:r>
              <a:rPr lang="zh-CN" altLang="en-US" b="1">
                <a:solidFill>
                  <a:srgbClr val="0000CC"/>
                </a:solidFill>
                <a:ea typeface="黑体" panose="02010609060101010101" pitchFamily="49" charset="-122"/>
              </a:rPr>
              <a:t>树立全民环保意识，搞好生态保护。</a:t>
            </a:r>
          </a:p>
          <a:p>
            <a:r>
              <a:rPr lang="zh-CN" altLang="en-US" b="1">
                <a:solidFill>
                  <a:srgbClr val="0000CC"/>
                </a:solidFill>
                <a:ea typeface="黑体" panose="02010609060101010101" pitchFamily="49" charset="-122"/>
              </a:rPr>
              <a:t>关注环境保护，建设绿色家园。</a:t>
            </a:r>
          </a:p>
          <a:p>
            <a:r>
              <a:rPr lang="zh-CN" altLang="en-US" b="1">
                <a:solidFill>
                  <a:srgbClr val="0000CC"/>
                </a:solidFill>
                <a:ea typeface="黑体" panose="02010609060101010101" pitchFamily="49" charset="-122"/>
              </a:rPr>
              <a:t>像保护眼睛一样保护地球，爱护绿色家园。</a:t>
            </a:r>
          </a:p>
          <a:p>
            <a:r>
              <a:rPr lang="zh-CN" altLang="en-US" b="1">
                <a:solidFill>
                  <a:srgbClr val="0000CC"/>
                </a:solidFill>
                <a:ea typeface="黑体" panose="02010609060101010101" pitchFamily="49" charset="-122"/>
              </a:rPr>
              <a:t>人类只有一个地球，请注意保护。</a:t>
            </a:r>
          </a:p>
          <a:p>
            <a:r>
              <a:rPr lang="zh-CN" altLang="en-US" b="1">
                <a:solidFill>
                  <a:srgbClr val="0000CC"/>
                </a:solidFill>
                <a:ea typeface="黑体" panose="02010609060101010101" pitchFamily="49" charset="-122"/>
              </a:rPr>
              <a:t>尊重自然规律，维护生态平衡。</a:t>
            </a:r>
          </a:p>
          <a:p>
            <a:r>
              <a:rPr lang="zh-CN" altLang="en-US" b="1">
                <a:solidFill>
                  <a:srgbClr val="0000CC"/>
                </a:solidFill>
                <a:ea typeface="黑体" panose="02010609060101010101" pitchFamily="49" charset="-122"/>
              </a:rPr>
              <a:t>世上万物皆有生命，保护林木延长寿命。</a:t>
            </a:r>
          </a:p>
          <a:p>
            <a:r>
              <a:rPr lang="zh-CN" altLang="en-US" b="1">
                <a:solidFill>
                  <a:srgbClr val="0000CC"/>
                </a:solidFill>
                <a:ea typeface="黑体" panose="02010609060101010101" pitchFamily="49" charset="-122"/>
              </a:rPr>
              <a:t>宇宙中没有第二个地球，保护水资源，拯救地球吧。</a:t>
            </a:r>
          </a:p>
          <a:p>
            <a:r>
              <a:rPr lang="zh-CN" altLang="en-US" b="1">
                <a:solidFill>
                  <a:srgbClr val="0000CC"/>
                </a:solidFill>
                <a:ea typeface="黑体" panose="02010609060101010101" pitchFamily="49" charset="-122"/>
              </a:rPr>
              <a:t>河流是城镇的母亲，有水才有沙漠中的绿洲。</a:t>
            </a:r>
          </a:p>
          <a:p>
            <a:r>
              <a:rPr lang="zh-CN" altLang="en-US" b="1">
                <a:solidFill>
                  <a:srgbClr val="0000CC"/>
                </a:solidFill>
                <a:ea typeface="黑体" panose="02010609060101010101" pitchFamily="49" charset="-122"/>
              </a:rPr>
              <a:t>从我做起，保护环境。</a:t>
            </a:r>
            <a:br>
              <a:rPr lang="zh-CN" altLang="en-US" b="1">
                <a:solidFill>
                  <a:srgbClr val="0000CC"/>
                </a:solidFill>
                <a:ea typeface="黑体" panose="02010609060101010101" pitchFamily="49" charset="-122"/>
              </a:rPr>
            </a:br>
            <a:endParaRPr lang="zh-CN" altLang="en-US" b="1">
              <a:solidFill>
                <a:srgbClr val="0000CC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1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1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1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27088" y="1371600"/>
            <a:ext cx="7707312" cy="4649788"/>
          </a:xfrm>
        </p:spPr>
        <p:txBody>
          <a:bodyPr/>
          <a:lstStyle/>
          <a:p>
            <a:pPr>
              <a:buClr>
                <a:srgbClr val="FF33CC"/>
              </a:buClr>
              <a:buFont typeface="Wingdings" panose="05000000000000000000" pitchFamily="2" charset="2"/>
              <a:buChar char="v"/>
            </a:pPr>
            <a:r>
              <a:rPr lang="zh-CN" altLang="en-US" sz="3600" b="1">
                <a:solidFill>
                  <a:srgbClr val="0000CC"/>
                </a:solidFill>
              </a:rPr>
              <a:t>罗布泊曾是一个怎样的仙湖？</a:t>
            </a:r>
          </a:p>
          <a:p>
            <a:pPr>
              <a:buClr>
                <a:srgbClr val="FF33CC"/>
              </a:buClr>
              <a:buFont typeface="Wingdings" panose="05000000000000000000" pitchFamily="2" charset="2"/>
              <a:buChar char="v"/>
            </a:pPr>
            <a:r>
              <a:rPr lang="zh-CN" altLang="en-US" sz="3600" b="1">
                <a:solidFill>
                  <a:srgbClr val="0000CC"/>
                </a:solidFill>
              </a:rPr>
              <a:t>什么时候消逝的？</a:t>
            </a:r>
          </a:p>
          <a:p>
            <a:pPr>
              <a:buClr>
                <a:srgbClr val="FF33CC"/>
              </a:buClr>
              <a:buFont typeface="Wingdings" panose="05000000000000000000" pitchFamily="2" charset="2"/>
              <a:buChar char="v"/>
            </a:pPr>
            <a:r>
              <a:rPr lang="zh-CN" altLang="en-US" sz="3600" b="1">
                <a:solidFill>
                  <a:srgbClr val="0000CC"/>
                </a:solidFill>
              </a:rPr>
              <a:t>为什么会消逝？</a:t>
            </a:r>
          </a:p>
          <a:p>
            <a:pPr>
              <a:buClr>
                <a:srgbClr val="FF33CC"/>
              </a:buClr>
              <a:buFont typeface="Wingdings" panose="05000000000000000000" pitchFamily="2" charset="2"/>
              <a:buChar char="v"/>
            </a:pPr>
            <a:r>
              <a:rPr lang="zh-CN" altLang="en-US" sz="3600" b="1">
                <a:solidFill>
                  <a:srgbClr val="0000CC"/>
                </a:solidFill>
              </a:rPr>
              <a:t>现在的罗布泊是什么样子？</a:t>
            </a:r>
          </a:p>
          <a:p>
            <a:pPr>
              <a:buClr>
                <a:srgbClr val="FF33CC"/>
              </a:buClr>
              <a:buFont typeface="Wingdings" panose="05000000000000000000" pitchFamily="2" charset="2"/>
              <a:buChar char="v"/>
            </a:pPr>
            <a:r>
              <a:rPr lang="zh-CN" altLang="en-US" sz="3600" b="1">
                <a:solidFill>
                  <a:srgbClr val="0000CC"/>
                </a:solidFill>
              </a:rPr>
              <a:t>罗布泊的消逝带来怎样的恶果？</a:t>
            </a:r>
          </a:p>
          <a:p>
            <a:pPr>
              <a:buClr>
                <a:srgbClr val="FF33CC"/>
              </a:buClr>
              <a:buFont typeface="Wingdings" panose="05000000000000000000" pitchFamily="2" charset="2"/>
              <a:buChar char="v"/>
            </a:pPr>
            <a:r>
              <a:rPr lang="zh-CN" altLang="en-US" sz="3600" b="1">
                <a:solidFill>
                  <a:srgbClr val="0000CC"/>
                </a:solidFill>
              </a:rPr>
              <a:t>造成这种恶果的是谁？</a:t>
            </a:r>
          </a:p>
          <a:p>
            <a:pPr>
              <a:buClr>
                <a:srgbClr val="FF33CC"/>
              </a:buClr>
              <a:buFont typeface="Wingdings" panose="05000000000000000000" pitchFamily="2" charset="2"/>
              <a:buChar char="v"/>
            </a:pPr>
            <a:r>
              <a:rPr lang="zh-CN" altLang="en-US" sz="3600" b="1">
                <a:solidFill>
                  <a:srgbClr val="0000CC"/>
                </a:solidFill>
              </a:rPr>
              <a:t>同样的悲剧还有哪些？</a:t>
            </a: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900113" y="484188"/>
            <a:ext cx="79930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3600" b="1"/>
              <a:t>针对题目，你能还能提出哪些问题？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8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8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80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80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80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80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880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685800" y="914400"/>
            <a:ext cx="7620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6096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  <p:pic>
        <p:nvPicPr>
          <p:cNvPr id="49156" name="Picture 4" descr="bizhi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7" name="Picture 5" descr="太阳当空照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0"/>
            <a:ext cx="10058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3352800" y="838200"/>
            <a:ext cx="5486400" cy="377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CC00CC"/>
                </a:solidFill>
                <a:ea typeface="华文行楷" panose="02010800040101010101" pitchFamily="2" charset="-122"/>
              </a:rPr>
              <a:t>保护环境，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CC00CC"/>
                </a:solidFill>
                <a:ea typeface="华文行楷" panose="02010800040101010101" pitchFamily="2" charset="-122"/>
              </a:rPr>
              <a:t>从我做起！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CC00CC"/>
                </a:solidFill>
                <a:ea typeface="华文行楷" panose="02010800040101010101" pitchFamily="2" charset="-122"/>
              </a:rPr>
              <a:t>爱护环境，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CC00CC"/>
                </a:solidFill>
                <a:ea typeface="华文行楷" panose="02010800040101010101" pitchFamily="2" charset="-122"/>
              </a:rPr>
              <a:t>从现在做起！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6172200" y="5943600"/>
            <a:ext cx="2971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ransition spd="med">
    <p:newsflash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kt100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79" name="WordArt 5"/>
          <p:cNvSpPr>
            <a:spLocks noChangeArrowheads="1" noChangeShapeType="1" noTextEdit="1"/>
          </p:cNvSpPr>
          <p:nvPr/>
        </p:nvSpPr>
        <p:spPr bwMode="auto">
          <a:xfrm rot="-584499">
            <a:off x="0" y="549275"/>
            <a:ext cx="3600450" cy="18732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650444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 panose="02010600030101010101" pitchFamily="2" charset="-122"/>
              </a:rPr>
              <a:t>文体简介</a:t>
            </a:r>
          </a:p>
        </p:txBody>
      </p:sp>
      <p:sp>
        <p:nvSpPr>
          <p:cNvPr id="50180" name="Text Box 6"/>
          <p:cNvSpPr txBox="1">
            <a:spLocks noChangeArrowheads="1"/>
          </p:cNvSpPr>
          <p:nvPr/>
        </p:nvSpPr>
        <p:spPr bwMode="auto">
          <a:xfrm>
            <a:off x="4932363" y="549275"/>
            <a:ext cx="360045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3600" b="1">
                <a:latin typeface="Times New Roman" panose="02020603050405020304" pitchFamily="18" charset="0"/>
                <a:ea typeface="黑体" panose="02010609060101010101" pitchFamily="49" charset="-122"/>
              </a:rPr>
              <a:t>体裁：报告文学</a:t>
            </a:r>
          </a:p>
          <a:p>
            <a:pPr eaLnBrk="1" hangingPunct="1">
              <a:spcBef>
                <a:spcPct val="50000"/>
              </a:spcBef>
            </a:pPr>
            <a:endParaRPr kumimoji="1"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50181" name="Text Box 7"/>
          <p:cNvSpPr txBox="1">
            <a:spLocks noChangeArrowheads="1"/>
          </p:cNvSpPr>
          <p:nvPr/>
        </p:nvSpPr>
        <p:spPr bwMode="auto">
          <a:xfrm>
            <a:off x="755650" y="1557338"/>
            <a:ext cx="7416800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>
                <a:latin typeface="Times New Roman" panose="02020603050405020304" pitchFamily="18" charset="0"/>
              </a:rPr>
              <a:t>         </a:t>
            </a:r>
            <a:r>
              <a:rPr kumimoji="1" lang="zh-CN" altLang="en-US" sz="4000" b="1">
                <a:latin typeface="Times New Roman" panose="02020603050405020304" pitchFamily="18" charset="0"/>
              </a:rPr>
              <a:t>是以文学手法反映现实生活中真人真事的一种文体。它是真实性与艺术性有机结合的文学样式。它的报道性与通讯相近，它的文学性与小说相近。</a:t>
            </a:r>
            <a:r>
              <a:rPr kumimoji="1" lang="zh-CN" alt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黑体" panose="02010609060101010101" pitchFamily="49" charset="-122"/>
              </a:rPr>
              <a:t>报告文学的特点是真实性、文学性（形象性）、抒情性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animBg="1"/>
      <p:bldP spid="50180" grpId="0"/>
      <p:bldP spid="5018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03350" y="1700213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/>
              <a:t>真实性</a:t>
            </a:r>
          </a:p>
          <a:p>
            <a:pPr>
              <a:lnSpc>
                <a:spcPct val="90000"/>
              </a:lnSpc>
            </a:pPr>
            <a:endParaRPr lang="zh-CN" altLang="en-US"/>
          </a:p>
          <a:p>
            <a:pPr>
              <a:lnSpc>
                <a:spcPct val="90000"/>
              </a:lnSpc>
              <a:buFontTx/>
              <a:buNone/>
            </a:pPr>
            <a:endParaRPr lang="zh-CN" altLang="en-US"/>
          </a:p>
          <a:p>
            <a:pPr>
              <a:lnSpc>
                <a:spcPct val="90000"/>
              </a:lnSpc>
            </a:pPr>
            <a:endParaRPr lang="zh-CN" altLang="en-US"/>
          </a:p>
          <a:p>
            <a:pPr>
              <a:lnSpc>
                <a:spcPct val="90000"/>
              </a:lnSpc>
            </a:pPr>
            <a:r>
              <a:rPr lang="zh-CN" altLang="en-US"/>
              <a:t>形象性</a:t>
            </a:r>
          </a:p>
          <a:p>
            <a:pPr>
              <a:lnSpc>
                <a:spcPct val="90000"/>
              </a:lnSpc>
              <a:buFontTx/>
              <a:buNone/>
            </a:pPr>
            <a:endParaRPr lang="zh-CN" altLang="en-US"/>
          </a:p>
          <a:p>
            <a:pPr>
              <a:lnSpc>
                <a:spcPct val="90000"/>
              </a:lnSpc>
            </a:pPr>
            <a:endParaRPr lang="zh-CN" altLang="en-US"/>
          </a:p>
          <a:p>
            <a:pPr>
              <a:lnSpc>
                <a:spcPct val="90000"/>
              </a:lnSpc>
            </a:pPr>
            <a:r>
              <a:rPr lang="zh-CN" altLang="en-US"/>
              <a:t>抒情性</a:t>
            </a:r>
          </a:p>
        </p:txBody>
      </p:sp>
      <p:sp>
        <p:nvSpPr>
          <p:cNvPr id="99331" name="AutoShape 3"/>
          <p:cNvSpPr>
            <a:spLocks/>
          </p:cNvSpPr>
          <p:nvPr/>
        </p:nvSpPr>
        <p:spPr bwMode="auto">
          <a:xfrm>
            <a:off x="3276600" y="1600200"/>
            <a:ext cx="152400" cy="9144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3657600" y="1447800"/>
            <a:ext cx="19812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列举数据</a:t>
            </a:r>
          </a:p>
          <a:p>
            <a:pPr>
              <a:spcBef>
                <a:spcPct val="50000"/>
              </a:spcBef>
            </a:pPr>
            <a:r>
              <a:rPr lang="zh-CN" altLang="en-US" sz="2800" b="1"/>
              <a:t>叙述事实</a:t>
            </a:r>
          </a:p>
        </p:txBody>
      </p:sp>
      <p:sp>
        <p:nvSpPr>
          <p:cNvPr id="99333" name="AutoShape 5"/>
          <p:cNvSpPr>
            <a:spLocks/>
          </p:cNvSpPr>
          <p:nvPr/>
        </p:nvSpPr>
        <p:spPr bwMode="auto">
          <a:xfrm>
            <a:off x="3276600" y="3048000"/>
            <a:ext cx="152400" cy="2057400"/>
          </a:xfrm>
          <a:prstGeom prst="leftBrace">
            <a:avLst>
              <a:gd name="adj1" fmla="val 112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3657600" y="2819400"/>
            <a:ext cx="1600200" cy="244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对比</a:t>
            </a:r>
          </a:p>
          <a:p>
            <a:pPr>
              <a:spcBef>
                <a:spcPct val="50000"/>
              </a:spcBef>
            </a:pPr>
            <a:r>
              <a:rPr lang="zh-CN" altLang="en-US" sz="2800" b="1"/>
              <a:t>拟人</a:t>
            </a:r>
          </a:p>
          <a:p>
            <a:pPr>
              <a:spcBef>
                <a:spcPct val="50000"/>
              </a:spcBef>
            </a:pPr>
            <a:r>
              <a:rPr lang="zh-CN" altLang="en-US" sz="2800" b="1"/>
              <a:t>排比</a:t>
            </a:r>
          </a:p>
          <a:p>
            <a:pPr>
              <a:spcBef>
                <a:spcPct val="50000"/>
              </a:spcBef>
            </a:pPr>
            <a:r>
              <a:rPr lang="zh-CN" altLang="en-US" sz="2800" b="1"/>
              <a:t>比喻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3581400" y="5410200"/>
            <a:ext cx="2133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/>
              <a:t>直接抒情</a:t>
            </a:r>
          </a:p>
        </p:txBody>
      </p:sp>
      <p:sp>
        <p:nvSpPr>
          <p:cNvPr id="99336" name="Text Box 8"/>
          <p:cNvSpPr txBox="1">
            <a:spLocks noChangeArrowheads="1"/>
          </p:cNvSpPr>
          <p:nvPr/>
        </p:nvSpPr>
        <p:spPr bwMode="auto">
          <a:xfrm>
            <a:off x="611188" y="260350"/>
            <a:ext cx="6192837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</a:rPr>
              <a:t>了解报告文学的特点：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9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animBg="1"/>
      <p:bldP spid="99332" grpId="0" autoUpdateAnimBg="0"/>
      <p:bldP spid="99333" grpId="0" animBg="1"/>
      <p:bldP spid="99334" grpId="0" autoUpdateAnimBg="0"/>
      <p:bldP spid="99335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20000">
              <a:srgbClr val="85C2FF"/>
            </a:gs>
            <a:gs pos="35001">
              <a:srgbClr val="C4D6EB"/>
            </a:gs>
            <a:gs pos="50000">
              <a:srgbClr val="FFEBFA"/>
            </a:gs>
            <a:gs pos="64999">
              <a:srgbClr val="C4D6EB"/>
            </a:gs>
            <a:gs pos="80000">
              <a:srgbClr val="85C2FF"/>
            </a:gs>
            <a:gs pos="100000">
              <a:srgbClr val="5E9E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5"/>
          <p:cNvSpPr txBox="1">
            <a:spLocks noChangeArrowheads="1"/>
          </p:cNvSpPr>
          <p:nvPr/>
        </p:nvSpPr>
        <p:spPr bwMode="auto">
          <a:xfrm>
            <a:off x="685800" y="2362200"/>
            <a:ext cx="7786688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400" b="1"/>
              <a:t>      </a:t>
            </a:r>
            <a:r>
              <a:rPr lang="zh-CN" altLang="en-US" sz="4400" b="1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本文是一篇报告文学，兼有文学和新闻两种特点</a:t>
            </a:r>
            <a:r>
              <a:rPr lang="en-US" altLang="zh-CN" sz="4400" b="1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4400" b="1">
                <a:solidFill>
                  <a:schemeClr val="accent2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既有真实性又有生动性，请到文中找出相应的语句。</a:t>
            </a:r>
          </a:p>
        </p:txBody>
      </p:sp>
      <p:pic>
        <p:nvPicPr>
          <p:cNvPr id="51203" name="Picture 6" descr="0058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6477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4" name="Text Box 13"/>
          <p:cNvSpPr txBox="1">
            <a:spLocks noChangeArrowheads="1"/>
          </p:cNvSpPr>
          <p:nvPr/>
        </p:nvSpPr>
        <p:spPr bwMode="auto">
          <a:xfrm>
            <a:off x="1066800" y="5105400"/>
            <a:ext cx="7086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>
                <a:solidFill>
                  <a:schemeClr val="accent2"/>
                </a:solidFill>
              </a:rPr>
              <a:t>（提示：注意形象的语言和生动的修辞。）</a:t>
            </a:r>
          </a:p>
        </p:txBody>
      </p:sp>
      <p:sp>
        <p:nvSpPr>
          <p:cNvPr id="51205" name="Text Box 14"/>
          <p:cNvSpPr txBox="1">
            <a:spLocks noChangeArrowheads="1"/>
          </p:cNvSpPr>
          <p:nvPr/>
        </p:nvSpPr>
        <p:spPr bwMode="auto">
          <a:xfrm>
            <a:off x="685800" y="685800"/>
            <a:ext cx="38258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chemeClr val="accent2"/>
                </a:solidFill>
                <a:ea typeface="隶书" panose="02010509060101010101" pitchFamily="49" charset="-122"/>
              </a:rPr>
              <a:t>品味语言</a:t>
            </a: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/>
            <a:r>
              <a:rPr lang="zh-CN" altLang="en-US" b="1"/>
              <a:t>文章的生动性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565400"/>
            <a:ext cx="8229600" cy="67627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zh-CN" altLang="en-US" b="1">
                <a:ea typeface="黑体" panose="02010609060101010101" pitchFamily="49" charset="-122"/>
              </a:rPr>
              <a:t>   从文中找一句运用修辞手法的句子。</a:t>
            </a:r>
          </a:p>
        </p:txBody>
      </p:sp>
      <p:sp>
        <p:nvSpPr>
          <p:cNvPr id="52228" name="AutoShape 4"/>
          <p:cNvSpPr>
            <a:spLocks noChangeArrowheads="1"/>
          </p:cNvSpPr>
          <p:nvPr/>
        </p:nvSpPr>
        <p:spPr bwMode="auto">
          <a:xfrm>
            <a:off x="4140200" y="620713"/>
            <a:ext cx="1368425" cy="576262"/>
          </a:xfrm>
          <a:prstGeom prst="rightArrow">
            <a:avLst>
              <a:gd name="adj1" fmla="val 50000"/>
              <a:gd name="adj2" fmla="val 5936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5795963" y="404813"/>
            <a:ext cx="244792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  <a:ea typeface="黑体" panose="02010609060101010101" pitchFamily="49" charset="-122"/>
              </a:rPr>
              <a:t>修辞</a:t>
            </a:r>
          </a:p>
        </p:txBody>
      </p:sp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ext Box 2"/>
          <p:cNvSpPr txBox="1">
            <a:spLocks noChangeArrowheads="1"/>
          </p:cNvSpPr>
          <p:nvPr/>
        </p:nvSpPr>
        <p:spPr bwMode="auto">
          <a:xfrm>
            <a:off x="533400" y="914400"/>
            <a:ext cx="7010400" cy="457200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en-US" sz="2400"/>
          </a:p>
        </p:txBody>
      </p:sp>
      <p:sp>
        <p:nvSpPr>
          <p:cNvPr id="53252" name="Text Box 3"/>
          <p:cNvSpPr txBox="1">
            <a:spLocks noChangeArrowheads="1"/>
          </p:cNvSpPr>
          <p:nvPr/>
        </p:nvSpPr>
        <p:spPr bwMode="auto">
          <a:xfrm>
            <a:off x="1403350" y="333375"/>
            <a:ext cx="7127875" cy="2835275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>
                <a:solidFill>
                  <a:srgbClr val="0000CC"/>
                </a:solidFill>
                <a:ea typeface="黑体" panose="02010609060101010101" pitchFamily="49" charset="-122"/>
              </a:rPr>
              <a:t>例句：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/>
              <a:t>      </a:t>
            </a:r>
            <a:r>
              <a:rPr lang="zh-CN" altLang="en-US" sz="3200" b="1">
                <a:ea typeface="黑体" panose="02010609060101010101" pitchFamily="49" charset="-122"/>
              </a:rPr>
              <a:t>“那奇形怪状的枯枝、那死后不愿倒下的身躯，似在表明胡杨在生命最后时刻的挣扎与痛苦，又像是向谁伸出求救之手！”</a:t>
            </a: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611188" y="3429000"/>
            <a:ext cx="8137525" cy="1739900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/>
              <a:t>【</a:t>
            </a:r>
            <a:r>
              <a:rPr lang="zh-CN" altLang="en-US" sz="2400" b="1"/>
              <a:t>分析</a:t>
            </a:r>
            <a:r>
              <a:rPr lang="en-US" altLang="zh-CN" sz="2400" b="1"/>
              <a:t>】</a:t>
            </a:r>
            <a:r>
              <a:rPr lang="zh-CN" altLang="en-US" sz="3600" b="1"/>
              <a:t>这句运用</a:t>
            </a:r>
            <a:r>
              <a:rPr lang="zh-CN" altLang="en-US" sz="3600" b="1">
                <a:solidFill>
                  <a:srgbClr val="FF0000"/>
                </a:solidFill>
              </a:rPr>
              <a:t>拟人手法</a:t>
            </a:r>
            <a:r>
              <a:rPr lang="zh-CN" altLang="en-US" sz="3600" b="1"/>
              <a:t>，赋予胡杨</a:t>
            </a:r>
            <a:r>
              <a:rPr lang="zh-CN" altLang="en-GB" sz="3600" b="1"/>
              <a:t>林</a:t>
            </a:r>
            <a:r>
              <a:rPr lang="zh-CN" altLang="en-US" sz="3600" b="1"/>
              <a:t>以人的感情，</a:t>
            </a:r>
            <a:r>
              <a:rPr lang="zh-CN" altLang="en-US" sz="3600" b="1">
                <a:solidFill>
                  <a:srgbClr val="0000CC"/>
                </a:solidFill>
              </a:rPr>
              <a:t>“挣扎与痛苦”</a:t>
            </a:r>
            <a:r>
              <a:rPr lang="zh-CN" altLang="en-US" sz="3600" b="1"/>
              <a:t>表现作者</a:t>
            </a:r>
            <a:r>
              <a:rPr lang="zh-CN" altLang="en-US" sz="3600" b="1">
                <a:solidFill>
                  <a:srgbClr val="FF0000"/>
                </a:solidFill>
              </a:rPr>
              <a:t>为人类盲目破坏环境而痛惜不已</a:t>
            </a:r>
            <a:r>
              <a:rPr lang="zh-CN" altLang="en-US" sz="3600" b="1"/>
              <a:t>的感情。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/>
      <p:bldP spid="5325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91272" y="908050"/>
            <a:ext cx="8229600" cy="114300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6600" b="1" dirty="0">
                <a:ea typeface="黑体" panose="02010609060101010101" pitchFamily="49" charset="-122"/>
              </a:rPr>
              <a:t>文章写法</a:t>
            </a:r>
            <a:r>
              <a:rPr lang="en-US" altLang="zh-CN" sz="6600" b="1" dirty="0">
                <a:ea typeface="黑体" panose="02010609060101010101" pitchFamily="49" charset="-122"/>
              </a:rPr>
              <a:t>——</a:t>
            </a:r>
            <a:r>
              <a:rPr lang="zh-CN" altLang="en-US" sz="6600" b="1" dirty="0">
                <a:ea typeface="黑体" panose="02010609060101010101" pitchFamily="49" charset="-122"/>
              </a:rPr>
              <a:t>对比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3"/>
          <p:cNvSpPr txBox="1">
            <a:spLocks noChangeArrowheads="1"/>
          </p:cNvSpPr>
          <p:nvPr/>
        </p:nvSpPr>
        <p:spPr bwMode="auto">
          <a:xfrm>
            <a:off x="592138" y="966788"/>
            <a:ext cx="184150" cy="641350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600">
              <a:ea typeface="楷体_GB2312" pitchFamily="49" charset="-122"/>
            </a:endParaRPr>
          </a:p>
        </p:txBody>
      </p:sp>
      <p:sp>
        <p:nvSpPr>
          <p:cNvPr id="55299" name="Text Box 4"/>
          <p:cNvSpPr txBox="1">
            <a:spLocks noChangeArrowheads="1"/>
          </p:cNvSpPr>
          <p:nvPr/>
        </p:nvSpPr>
        <p:spPr bwMode="auto">
          <a:xfrm>
            <a:off x="1166813" y="1019175"/>
            <a:ext cx="184150" cy="579438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3200">
              <a:ea typeface="楷体_GB2312" pitchFamily="49" charset="-122"/>
            </a:endParaRPr>
          </a:p>
        </p:txBody>
      </p:sp>
      <p:sp>
        <p:nvSpPr>
          <p:cNvPr id="55300" name="Text Box 5"/>
          <p:cNvSpPr txBox="1">
            <a:spLocks noChangeArrowheads="1"/>
          </p:cNvSpPr>
          <p:nvPr/>
        </p:nvSpPr>
        <p:spPr bwMode="auto">
          <a:xfrm>
            <a:off x="395288" y="333375"/>
            <a:ext cx="8535987" cy="2528888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ea typeface="楷体_GB2312" pitchFamily="49" charset="-122"/>
              </a:rPr>
              <a:t>昔日：</a:t>
            </a:r>
          </a:p>
          <a:p>
            <a:pPr eaLnBrk="1" hangingPunct="1"/>
            <a:r>
              <a:rPr lang="zh-CN" altLang="en-US" sz="3200">
                <a:ea typeface="楷体_GB2312" pitchFamily="49" charset="-122"/>
              </a:rPr>
              <a:t>       “罗布泊使我惊讶，罗布泊像座仙湖，水面 </a:t>
            </a:r>
          </a:p>
          <a:p>
            <a:pPr eaLnBrk="1" hangingPunct="1"/>
            <a:r>
              <a:rPr lang="zh-CN" altLang="en-US" sz="3200">
                <a:ea typeface="楷体_GB2312" pitchFamily="49" charset="-122"/>
              </a:rPr>
              <a:t>像镜子一样，在和煦的阳光下，我乘舟而行，</a:t>
            </a:r>
          </a:p>
          <a:p>
            <a:pPr eaLnBrk="1" hangingPunct="1"/>
            <a:r>
              <a:rPr lang="zh-CN" altLang="en-US" sz="3200">
                <a:ea typeface="楷体_GB2312" pitchFamily="49" charset="-122"/>
              </a:rPr>
              <a:t>如神仙一般。在船的不远处几只野鸭在湖面上</a:t>
            </a:r>
          </a:p>
          <a:p>
            <a:pPr eaLnBrk="1" hangingPunct="1"/>
            <a:r>
              <a:rPr lang="zh-CN" altLang="en-US" sz="3200">
                <a:ea typeface="楷体_GB2312" pitchFamily="49" charset="-122"/>
              </a:rPr>
              <a:t>玩耍，鱼鸥及其他小鸟欢娱地歌唱着</a:t>
            </a:r>
            <a:r>
              <a:rPr lang="en-US" altLang="zh-CN" sz="3200">
                <a:ea typeface="楷体_GB2312" pitchFamily="49" charset="-122"/>
              </a:rPr>
              <a:t>……”</a:t>
            </a:r>
          </a:p>
        </p:txBody>
      </p:sp>
      <p:sp>
        <p:nvSpPr>
          <p:cNvPr id="55301" name="Text Box 6"/>
          <p:cNvSpPr txBox="1">
            <a:spLocks noChangeArrowheads="1"/>
          </p:cNvSpPr>
          <p:nvPr/>
        </p:nvSpPr>
        <p:spPr bwMode="auto">
          <a:xfrm>
            <a:off x="438150" y="2895600"/>
            <a:ext cx="8267700" cy="2103438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66"/>
                </a:solidFill>
                <a:ea typeface="楷体_GB2312" pitchFamily="49" charset="-122"/>
              </a:rPr>
              <a:t>现在：</a:t>
            </a:r>
          </a:p>
          <a:p>
            <a:pPr eaLnBrk="1" hangingPunct="1"/>
            <a:r>
              <a:rPr lang="zh-CN" altLang="en-US" sz="3200" b="1">
                <a:solidFill>
                  <a:srgbClr val="FF0066"/>
                </a:solidFill>
                <a:ea typeface="楷体_GB2312" pitchFamily="49" charset="-122"/>
              </a:rPr>
              <a:t>       “被斯文</a:t>
            </a:r>
            <a:r>
              <a:rPr lang="en-US" altLang="zh-CN" sz="3200" b="1">
                <a:solidFill>
                  <a:srgbClr val="FF0066"/>
                </a:solidFill>
                <a:ea typeface="楷体_GB2312" pitchFamily="49" charset="-122"/>
              </a:rPr>
              <a:t>·</a:t>
            </a:r>
            <a:r>
              <a:rPr lang="zh-CN" altLang="en-US" sz="3200" b="1">
                <a:solidFill>
                  <a:srgbClr val="FF0066"/>
                </a:solidFill>
                <a:ea typeface="楷体_GB2312" pitchFamily="49" charset="-122"/>
              </a:rPr>
              <a:t>赫定赞誉过的这片水域于</a:t>
            </a:r>
            <a:r>
              <a:rPr lang="en-US" altLang="zh-CN" sz="3200" b="1">
                <a:solidFill>
                  <a:srgbClr val="FF0066"/>
                </a:solidFill>
                <a:ea typeface="楷体_GB2312" pitchFamily="49" charset="-122"/>
              </a:rPr>
              <a:t>20</a:t>
            </a:r>
            <a:r>
              <a:rPr lang="zh-CN" altLang="en-US" sz="3200" b="1">
                <a:solidFill>
                  <a:srgbClr val="FF0066"/>
                </a:solidFill>
                <a:ea typeface="楷体_GB2312" pitchFamily="49" charset="-122"/>
              </a:rPr>
              <a:t>世纪</a:t>
            </a:r>
          </a:p>
          <a:p>
            <a:pPr eaLnBrk="1" hangingPunct="1"/>
            <a:r>
              <a:rPr lang="en-US" altLang="zh-CN" sz="3200" b="1">
                <a:solidFill>
                  <a:srgbClr val="FF0066"/>
                </a:solidFill>
                <a:ea typeface="楷体_GB2312" pitchFamily="49" charset="-122"/>
              </a:rPr>
              <a:t>70</a:t>
            </a:r>
            <a:r>
              <a:rPr lang="zh-CN" altLang="en-US" sz="3200" b="1">
                <a:solidFill>
                  <a:srgbClr val="FF0066"/>
                </a:solidFill>
                <a:ea typeface="楷体_GB2312" pitchFamily="49" charset="-122"/>
              </a:rPr>
              <a:t>年代完全消失，罗布泊从此成了令人恐怖</a:t>
            </a:r>
          </a:p>
          <a:p>
            <a:pPr eaLnBrk="1" hangingPunct="1"/>
            <a:r>
              <a:rPr lang="zh-CN" altLang="en-US" sz="3200" b="1">
                <a:solidFill>
                  <a:srgbClr val="FF0066"/>
                </a:solidFill>
                <a:ea typeface="楷体_GB2312" pitchFamily="49" charset="-122"/>
              </a:rPr>
              <a:t>的地方</a:t>
            </a:r>
            <a:r>
              <a:rPr lang="zh-CN" altLang="en-US" sz="3600" b="1">
                <a:solidFill>
                  <a:srgbClr val="FF0066"/>
                </a:solidFill>
                <a:ea typeface="楷体_GB2312" pitchFamily="49" charset="-122"/>
              </a:rPr>
              <a:t>。</a:t>
            </a:r>
            <a:r>
              <a:rPr lang="zh-CN" altLang="en-US" sz="3200" b="1">
                <a:solidFill>
                  <a:srgbClr val="FF0066"/>
                </a:solidFill>
                <a:ea typeface="楷体_GB2312" pitchFamily="49" charset="-122"/>
              </a:rPr>
              <a:t>”</a:t>
            </a:r>
          </a:p>
        </p:txBody>
      </p:sp>
      <p:sp>
        <p:nvSpPr>
          <p:cNvPr id="55302" name="Text Box 7"/>
          <p:cNvSpPr txBox="1">
            <a:spLocks noChangeArrowheads="1"/>
          </p:cNvSpPr>
          <p:nvPr/>
        </p:nvSpPr>
        <p:spPr bwMode="auto">
          <a:xfrm>
            <a:off x="323850" y="4953000"/>
            <a:ext cx="8496300" cy="1495425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66FF33"/>
                </a:solidFill>
                <a:ea typeface="楷体_GB2312" pitchFamily="49" charset="-122"/>
              </a:rPr>
              <a:t>评：</a:t>
            </a:r>
            <a:r>
              <a:rPr lang="zh-CN" altLang="en-US" sz="2800" b="1" u="sng">
                <a:solidFill>
                  <a:srgbClr val="0000CC"/>
                </a:solidFill>
                <a:ea typeface="楷体_GB2312" pitchFamily="49" charset="-122"/>
              </a:rPr>
              <a:t>对比手法</a:t>
            </a:r>
            <a:r>
              <a:rPr lang="zh-CN" altLang="en-US" sz="2800" b="1">
                <a:solidFill>
                  <a:srgbClr val="0000CC"/>
                </a:solidFill>
                <a:ea typeface="楷体_GB2312" pitchFamily="49" charset="-122"/>
              </a:rPr>
              <a:t>的运用，将两种截然不同的景象都作了</a:t>
            </a:r>
            <a:r>
              <a:rPr lang="zh-CN" altLang="en-US" sz="2800" b="1" u="sng">
                <a:solidFill>
                  <a:srgbClr val="0000CC"/>
                </a:solidFill>
                <a:ea typeface="楷体_GB2312" pitchFamily="49" charset="-122"/>
              </a:rPr>
              <a:t>鲜明而具体的描写</a:t>
            </a:r>
            <a:r>
              <a:rPr lang="zh-CN" altLang="en-US" sz="2800" b="1">
                <a:solidFill>
                  <a:srgbClr val="0000CC"/>
                </a:solidFill>
                <a:ea typeface="楷体_GB2312" pitchFamily="49" charset="-122"/>
              </a:rPr>
              <a:t>，显示了巨大的落差</a:t>
            </a:r>
            <a:r>
              <a:rPr lang="zh-CN" altLang="en-US" sz="3600" b="1">
                <a:solidFill>
                  <a:srgbClr val="0000CC"/>
                </a:solidFill>
                <a:ea typeface="楷体_GB2312" pitchFamily="49" charset="-122"/>
              </a:rPr>
              <a:t>，</a:t>
            </a:r>
            <a:r>
              <a:rPr lang="zh-CN" altLang="en-US" sz="2800" b="1">
                <a:solidFill>
                  <a:srgbClr val="0000CC"/>
                </a:solidFill>
                <a:ea typeface="楷体_GB2312" pitchFamily="49" charset="-122"/>
              </a:rPr>
              <a:t>造成文势的跌宕，产生震撼人心的力量。</a:t>
            </a:r>
          </a:p>
        </p:txBody>
      </p:sp>
      <p:sp>
        <p:nvSpPr>
          <p:cNvPr id="55303" name="AutoShape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101013" y="6237288"/>
            <a:ext cx="719137" cy="485775"/>
          </a:xfrm>
          <a:prstGeom prst="leftArrow">
            <a:avLst>
              <a:gd name="adj1" fmla="val 80389"/>
              <a:gd name="adj2" fmla="val 37071"/>
            </a:avLst>
          </a:prstGeom>
          <a:gradFill rotWithShape="0">
            <a:gsLst>
              <a:gs pos="0">
                <a:srgbClr val="520402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rgbClr val="FF3300"/>
            </a:solidFill>
            <a:miter lim="800000"/>
            <a:headEnd/>
            <a:tailEnd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autoUpdateAnimBg="0"/>
      <p:bldP spid="55302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沙漠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303213" y="371475"/>
            <a:ext cx="184150" cy="579438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3200">
              <a:ea typeface="楷体_GB2312" pitchFamily="49" charset="-122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684213" y="620713"/>
            <a:ext cx="8040687" cy="3016250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ea typeface="楷体_GB2312" pitchFamily="49" charset="-122"/>
              </a:rPr>
              <a:t>“站在罗布泊边缘，会突然感到荒漠是大地裸</a:t>
            </a:r>
          </a:p>
          <a:p>
            <a:pPr eaLnBrk="1" hangingPunct="1"/>
            <a:r>
              <a:rPr lang="zh-CN" altLang="en-US" sz="3200">
                <a:ea typeface="楷体_GB2312" pitchFamily="49" charset="-122"/>
              </a:rPr>
              <a:t>露的胸膛，大地在这里已脱尽了外衣，露出</a:t>
            </a:r>
          </a:p>
          <a:p>
            <a:pPr eaLnBrk="1" hangingPunct="1"/>
            <a:r>
              <a:rPr lang="zh-CN" altLang="en-US" sz="3200">
                <a:ea typeface="楷体_GB2312" pitchFamily="49" charset="-122"/>
              </a:rPr>
              <a:t>自己的肌肤筋骨。站在罗布泊边缘，你能看</a:t>
            </a:r>
          </a:p>
          <a:p>
            <a:pPr eaLnBrk="1" hangingPunct="1"/>
            <a:r>
              <a:rPr lang="zh-CN" altLang="en-US" sz="3200">
                <a:ea typeface="楷体_GB2312" pitchFamily="49" charset="-122"/>
              </a:rPr>
              <a:t>清那一道道肋骨的排列走向，看到沧海桑田</a:t>
            </a:r>
          </a:p>
          <a:p>
            <a:pPr eaLnBrk="1" hangingPunct="1"/>
            <a:r>
              <a:rPr lang="zh-CN" altLang="en-US" sz="3200">
                <a:ea typeface="楷体_GB2312" pitchFamily="49" charset="-122"/>
              </a:rPr>
              <a:t>的痕迹，你会感到这胸膛里面深藏的痛苦与</a:t>
            </a:r>
          </a:p>
          <a:p>
            <a:pPr eaLnBrk="1" hangingPunct="1"/>
            <a:r>
              <a:rPr lang="zh-CN" altLang="en-US" sz="3200">
                <a:ea typeface="楷体_GB2312" pitchFamily="49" charset="-122"/>
              </a:rPr>
              <a:t>无奈。”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755650" y="3860800"/>
            <a:ext cx="7920038" cy="2227263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3300"/>
                </a:solidFill>
                <a:ea typeface="楷体_GB2312" pitchFamily="49" charset="-122"/>
              </a:rPr>
              <a:t>评：用拟人手法，形象地描写赋予罗布泊以人的感情</a:t>
            </a:r>
            <a:r>
              <a:rPr lang="en-US" altLang="zh-CN" sz="2800" b="1">
                <a:solidFill>
                  <a:srgbClr val="FF3300"/>
                </a:solidFill>
                <a:ea typeface="楷体_GB2312" pitchFamily="49" charset="-122"/>
              </a:rPr>
              <a:t>,</a:t>
            </a:r>
            <a:r>
              <a:rPr lang="zh-CN" altLang="en-US" sz="2800" b="1">
                <a:solidFill>
                  <a:srgbClr val="FF3300"/>
                </a:solidFill>
                <a:ea typeface="楷体_GB2312" pitchFamily="49" charset="-122"/>
              </a:rPr>
              <a:t>罗布泊向世人流露了“痛苦与无奈”，怎不令人痛心。</a:t>
            </a:r>
          </a:p>
          <a:p>
            <a:pPr eaLnBrk="1" hangingPunct="1"/>
            <a:r>
              <a:rPr lang="zh-CN" altLang="en-US" sz="2800" b="1">
                <a:solidFill>
                  <a:srgbClr val="FF3300"/>
                </a:solidFill>
                <a:ea typeface="楷体_GB2312" pitchFamily="49" charset="-122"/>
              </a:rPr>
              <a:t>       反复“站在罗布泊边缘”一句，强化了目睹的惨状，也令人痛心而沉重。</a:t>
            </a:r>
          </a:p>
        </p:txBody>
      </p:sp>
      <p:sp>
        <p:nvSpPr>
          <p:cNvPr id="57350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01013" y="6165850"/>
            <a:ext cx="684212" cy="485775"/>
          </a:xfrm>
          <a:prstGeom prst="leftArrow">
            <a:avLst>
              <a:gd name="adj1" fmla="val 75815"/>
              <a:gd name="adj2" fmla="val 37103"/>
            </a:avLst>
          </a:prstGeom>
          <a:gradFill rotWithShape="0">
            <a:gsLst>
              <a:gs pos="0">
                <a:srgbClr val="520402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rgbClr val="FF3300"/>
            </a:solidFill>
            <a:miter lim="800000"/>
            <a:headEnd/>
            <a:tailEnd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沙漠"/>
          <p:cNvPicPr>
            <a:picLocks noChangeAspect="1" noChangeArrowheads="1"/>
          </p:cNvPicPr>
          <p:nvPr/>
        </p:nvPicPr>
        <p:blipFill>
          <a:blip r:embed="rId2">
            <a:lum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754063" y="1295400"/>
            <a:ext cx="7702550" cy="1066800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99"/>
                </a:solidFill>
                <a:ea typeface="华文新魏" panose="02010800040101010101" pitchFamily="2" charset="-122"/>
              </a:rPr>
              <a:t>“那一片巨大的黄色沙地深深地刺痛着我们</a:t>
            </a:r>
          </a:p>
          <a:p>
            <a:pPr eaLnBrk="1" hangingPunct="1"/>
            <a:r>
              <a:rPr lang="zh-CN" altLang="en-US" sz="3200" b="1">
                <a:solidFill>
                  <a:srgbClr val="000099"/>
                </a:solidFill>
                <a:ea typeface="华文新魏" panose="02010800040101010101" pitchFamily="2" charset="-122"/>
              </a:rPr>
              <a:t>的心，使我们个个心情沉重。”</a:t>
            </a: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533400" y="2971800"/>
            <a:ext cx="8077200" cy="2528888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0000"/>
                </a:solidFill>
                <a:ea typeface="楷体_GB2312" pitchFamily="49" charset="-122"/>
              </a:rPr>
              <a:t>　　用拟人手法，“黄色沙地深深刺痛着我们的心”，实际写出了“我们”看到罗布泊变成了荒漠景象而内心痛苦、沉重的情感，有力地烘托了罗布泊的惨状。这样表达，强化了生态被破坏的悲剧。</a:t>
            </a:r>
          </a:p>
        </p:txBody>
      </p:sp>
      <p:sp>
        <p:nvSpPr>
          <p:cNvPr id="58373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72450" y="6237288"/>
            <a:ext cx="611188" cy="485775"/>
          </a:xfrm>
          <a:prstGeom prst="leftArrow">
            <a:avLst>
              <a:gd name="adj1" fmla="val 70593"/>
              <a:gd name="adj2" fmla="val 31507"/>
            </a:avLst>
          </a:prstGeom>
          <a:gradFill rotWithShape="0">
            <a:gsLst>
              <a:gs pos="0">
                <a:srgbClr val="520402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rgbClr val="FF3300"/>
            </a:solidFill>
            <a:miter lim="800000"/>
            <a:headEnd/>
            <a:tailEnd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533400" y="914400"/>
            <a:ext cx="7543800" cy="411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kumimoji="1" lang="zh-CN" altLang="en-US" sz="4400" b="1">
                <a:latin typeface="Times New Roman" panose="02020603050405020304" pitchFamily="18" charset="0"/>
              </a:rPr>
              <a:t>本文是一篇报告文学。其特点具备了新闻和文学两种文体的特点：即</a:t>
            </a:r>
            <a:r>
              <a:rPr kumimoji="1" lang="zh-CN" altLang="en-US" sz="4400" b="1">
                <a:solidFill>
                  <a:srgbClr val="A50021"/>
                </a:solidFill>
                <a:latin typeface="Times New Roman" panose="02020603050405020304" pitchFamily="18" charset="0"/>
              </a:rPr>
              <a:t>真实性；形象性和抒情性。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沙漠"/>
          <p:cNvPicPr>
            <a:picLocks noChangeAspect="1" noChangeArrowheads="1"/>
          </p:cNvPicPr>
          <p:nvPr/>
        </p:nvPicPr>
        <p:blipFill>
          <a:blip r:embed="rId2">
            <a:lum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513"/>
            <a:ext cx="9144000" cy="689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115" name="AutoShape 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172450" y="6237288"/>
            <a:ext cx="611188" cy="485775"/>
          </a:xfrm>
          <a:prstGeom prst="leftArrow">
            <a:avLst>
              <a:gd name="adj1" fmla="val 70593"/>
              <a:gd name="adj2" fmla="val 31507"/>
            </a:avLst>
          </a:prstGeom>
          <a:gradFill rotWithShape="0">
            <a:gsLst>
              <a:gs pos="0">
                <a:srgbClr val="520402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rgbClr val="FF3300"/>
            </a:solidFill>
            <a:miter lim="800000"/>
            <a:headEnd/>
            <a:tailEnd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900113" y="1268413"/>
            <a:ext cx="76200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bg1"/>
                </a:solidFill>
                <a:ea typeface="楷体_GB2312" pitchFamily="49" charset="-122"/>
              </a:rPr>
              <a:t>“盲目增加耕地用水、盲目修建水库截水、盲目掘堤引水、盲目建泵站抽水，‘四盲’像个巨大的吸水鬼，终于将塔里木河抽干了</a:t>
            </a:r>
            <a:r>
              <a:rPr lang="en-US" altLang="zh-CN" sz="3200" b="1">
                <a:solidFill>
                  <a:schemeClr val="bg1"/>
                </a:solidFill>
                <a:ea typeface="楷体_GB2312" pitchFamily="49" charset="-122"/>
              </a:rPr>
              <a:t>……”</a:t>
            </a:r>
          </a:p>
        </p:txBody>
      </p:sp>
      <p:sp>
        <p:nvSpPr>
          <p:cNvPr id="90117" name="Rectangle 5"/>
          <p:cNvSpPr>
            <a:spLocks noChangeArrowheads="1"/>
          </p:cNvSpPr>
          <p:nvPr/>
        </p:nvSpPr>
        <p:spPr bwMode="auto">
          <a:xfrm>
            <a:off x="685800" y="3716338"/>
            <a:ext cx="7696200" cy="25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ea typeface="楷体_GB2312" pitchFamily="49" charset="-122"/>
              </a:rPr>
              <a:t>       </a:t>
            </a:r>
            <a:r>
              <a:rPr lang="zh-CN" altLang="en-US" sz="3600" b="1">
                <a:ea typeface="楷体_GB2312" pitchFamily="49" charset="-122"/>
              </a:rPr>
              <a:t>“盲目”一词，写出人们目光短浅，只顾眼前利益，滥用资源的悲剧。</a:t>
            </a:r>
          </a:p>
          <a:p>
            <a:pPr>
              <a:spcBef>
                <a:spcPct val="50000"/>
              </a:spcBef>
            </a:pPr>
            <a:r>
              <a:rPr lang="zh-CN" altLang="en-US" sz="3600" b="1">
                <a:ea typeface="楷体_GB2312" pitchFamily="49" charset="-122"/>
              </a:rPr>
              <a:t>   以排比的句式，增强语势，更充分地表现了遗憾之情、谴责之情。   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7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罗11`"/>
          <p:cNvPicPr>
            <a:picLocks noChangeAspect="1" noChangeArrowheads="1"/>
          </p:cNvPicPr>
          <p:nvPr/>
        </p:nvPicPr>
        <p:blipFill>
          <a:blip r:embed="rId2">
            <a:lum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673100" y="990600"/>
            <a:ext cx="7796213" cy="1920875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 b="1">
                <a:solidFill>
                  <a:srgbClr val="00FF99"/>
                </a:solidFill>
                <a:ea typeface="楷体_GB2312" pitchFamily="49" charset="-122"/>
              </a:rPr>
              <a:t>“救救青海湖，救救月牙泉，救救所有因人的介入而即将成为荒漠的地方！”</a:t>
            </a: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611188" y="2781300"/>
            <a:ext cx="7796212" cy="3140075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srgbClr val="00FFFF"/>
                </a:solidFill>
                <a:ea typeface="华文新魏" panose="02010800040101010101" pitchFamily="2" charset="-122"/>
              </a:rPr>
              <a:t>评：</a:t>
            </a:r>
          </a:p>
          <a:p>
            <a:pPr eaLnBrk="1" hangingPunct="1"/>
            <a:r>
              <a:rPr lang="zh-CN" altLang="en-US" sz="4000">
                <a:solidFill>
                  <a:srgbClr val="00FFFF"/>
                </a:solidFill>
                <a:ea typeface="华文新魏" panose="02010800040101010101" pitchFamily="2" charset="-122"/>
              </a:rPr>
              <a:t>       连用三个“救救”，构成了排比，以强烈的语气发出了拯救生态环境的呼声，表达了强烈的环保意识、忧患意识，振聋发聩。</a:t>
            </a:r>
          </a:p>
        </p:txBody>
      </p:sp>
      <p:sp>
        <p:nvSpPr>
          <p:cNvPr id="60421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243888" y="6237288"/>
            <a:ext cx="684212" cy="485775"/>
          </a:xfrm>
          <a:prstGeom prst="leftArrow">
            <a:avLst>
              <a:gd name="adj1" fmla="val 65361"/>
              <a:gd name="adj2" fmla="val 38936"/>
            </a:avLst>
          </a:prstGeom>
          <a:gradFill rotWithShape="0">
            <a:gsLst>
              <a:gs pos="0">
                <a:srgbClr val="520402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rgbClr val="FF3300"/>
            </a:solidFill>
            <a:miter lim="800000"/>
            <a:headEnd/>
            <a:tailEnd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罗11`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1116013" y="1557338"/>
            <a:ext cx="7448550" cy="762000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FFFF66"/>
                </a:solidFill>
                <a:ea typeface="楷体_GB2312" pitchFamily="49" charset="-122"/>
              </a:rPr>
              <a:t>“这出悲剧的制造者又是人！”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539750" y="2708275"/>
            <a:ext cx="8123238" cy="2838450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0FF99"/>
                </a:solidFill>
                <a:ea typeface="华文新魏" panose="02010800040101010101" pitchFamily="2" charset="-122"/>
              </a:rPr>
              <a:t>　　评</a:t>
            </a:r>
            <a:r>
              <a:rPr lang="en-US" altLang="zh-CN" sz="3600" b="1">
                <a:solidFill>
                  <a:srgbClr val="00FF99"/>
                </a:solidFill>
                <a:ea typeface="华文新魏" panose="02010800040101010101" pitchFamily="2" charset="-122"/>
              </a:rPr>
              <a:t>:</a:t>
            </a:r>
          </a:p>
          <a:p>
            <a:pPr eaLnBrk="1" hangingPunct="1"/>
            <a:r>
              <a:rPr lang="en-US" altLang="zh-CN" sz="3600" b="1">
                <a:solidFill>
                  <a:srgbClr val="00FF99"/>
                </a:solidFill>
                <a:ea typeface="华文新魏" panose="02010800040101010101" pitchFamily="2" charset="-122"/>
              </a:rPr>
              <a:t>        </a:t>
            </a:r>
            <a:r>
              <a:rPr lang="zh-CN" altLang="en-US" sz="3600" b="1">
                <a:solidFill>
                  <a:srgbClr val="00FF99"/>
                </a:solidFill>
                <a:ea typeface="华文新魏" panose="02010800040101010101" pitchFamily="2" charset="-122"/>
              </a:rPr>
              <a:t>此句的“又”字有力地指出了罗布泊的消失是人为破坏生态的恶果，具有强烈的谴责意味，指责悲剧制造者的盲目和愚昧。</a:t>
            </a:r>
          </a:p>
        </p:txBody>
      </p:sp>
      <p:sp>
        <p:nvSpPr>
          <p:cNvPr id="61445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243888" y="6237288"/>
            <a:ext cx="611187" cy="485775"/>
          </a:xfrm>
          <a:prstGeom prst="leftArrow">
            <a:avLst>
              <a:gd name="adj1" fmla="val 75815"/>
              <a:gd name="adj2" fmla="val 31507"/>
            </a:avLst>
          </a:prstGeom>
          <a:gradFill rotWithShape="0">
            <a:gsLst>
              <a:gs pos="0">
                <a:srgbClr val="520402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rgbClr val="FF3300"/>
            </a:solidFill>
            <a:miter lim="800000"/>
            <a:headEnd/>
            <a:tailEnd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438150" y="838200"/>
            <a:ext cx="8266113" cy="1554163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ea typeface="楷体_GB2312" pitchFamily="49" charset="-122"/>
              </a:rPr>
              <a:t>“几十年间塔里木河流域修筑水库</a:t>
            </a:r>
            <a:r>
              <a:rPr lang="en-US" altLang="zh-CN" sz="3200">
                <a:ea typeface="楷体_GB2312" pitchFamily="49" charset="-122"/>
              </a:rPr>
              <a:t>130</a:t>
            </a:r>
            <a:r>
              <a:rPr lang="zh-CN" altLang="en-US" sz="3200">
                <a:ea typeface="楷体_GB2312" pitchFamily="49" charset="-122"/>
              </a:rPr>
              <a:t>多座，</a:t>
            </a:r>
          </a:p>
          <a:p>
            <a:pPr eaLnBrk="1" hangingPunct="1"/>
            <a:r>
              <a:rPr lang="zh-CN" altLang="en-US" sz="3200">
                <a:ea typeface="楷体_GB2312" pitchFamily="49" charset="-122"/>
              </a:rPr>
              <a:t>任意掘堤修引水口</a:t>
            </a:r>
            <a:r>
              <a:rPr lang="en-US" altLang="zh-CN" sz="3200">
                <a:ea typeface="楷体_GB2312" pitchFamily="49" charset="-122"/>
              </a:rPr>
              <a:t>138</a:t>
            </a:r>
            <a:r>
              <a:rPr lang="zh-CN" altLang="en-US" sz="3200">
                <a:ea typeface="楷体_GB2312" pitchFamily="49" charset="-122"/>
              </a:rPr>
              <a:t>处，建抽水泵站</a:t>
            </a:r>
            <a:r>
              <a:rPr lang="en-US" altLang="zh-CN" sz="3200">
                <a:ea typeface="楷体_GB2312" pitchFamily="49" charset="-122"/>
              </a:rPr>
              <a:t>400</a:t>
            </a:r>
          </a:p>
          <a:p>
            <a:pPr eaLnBrk="1" hangingPunct="1"/>
            <a:r>
              <a:rPr lang="zh-CN" altLang="en-US" sz="3200">
                <a:ea typeface="楷体_GB2312" pitchFamily="49" charset="-122"/>
              </a:rPr>
              <a:t>多处，有的泵站一天就要抽水</a:t>
            </a:r>
            <a:r>
              <a:rPr lang="en-US" altLang="zh-CN" sz="3200">
                <a:ea typeface="楷体_GB2312" pitchFamily="49" charset="-122"/>
              </a:rPr>
              <a:t>1</a:t>
            </a:r>
            <a:r>
              <a:rPr lang="zh-CN" altLang="en-US" sz="3200">
                <a:ea typeface="楷体_GB2312" pitchFamily="49" charset="-122"/>
              </a:rPr>
              <a:t>万多立方米。”</a:t>
            </a: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539750" y="2997200"/>
            <a:ext cx="8312150" cy="2528888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FF3300"/>
                </a:solidFill>
                <a:ea typeface="华文新魏" panose="02010800040101010101" pitchFamily="2" charset="-122"/>
              </a:rPr>
              <a:t>　　一系列数据具体、确凿，充分说明人们是</a:t>
            </a:r>
          </a:p>
          <a:p>
            <a:pPr eaLnBrk="1" hangingPunct="1"/>
            <a:r>
              <a:rPr lang="zh-CN" altLang="en-US" sz="3200">
                <a:solidFill>
                  <a:srgbClr val="FF3300"/>
                </a:solidFill>
                <a:ea typeface="华文新魏" panose="02010800040101010101" pitchFamily="2" charset="-122"/>
              </a:rPr>
              <a:t>怎样</a:t>
            </a:r>
            <a:r>
              <a:rPr lang="zh-CN" altLang="en-US" sz="3200">
                <a:solidFill>
                  <a:srgbClr val="3366CC"/>
                </a:solidFill>
                <a:ea typeface="华文新魏" panose="02010800040101010101" pitchFamily="2" charset="-122"/>
              </a:rPr>
              <a:t>盲目地</a:t>
            </a:r>
            <a:r>
              <a:rPr lang="zh-CN" altLang="en-US" sz="3200">
                <a:solidFill>
                  <a:srgbClr val="FF3300"/>
                </a:solidFill>
                <a:ea typeface="华文新魏" panose="02010800040101010101" pitchFamily="2" charset="-122"/>
              </a:rPr>
              <a:t>拼命地滥用塔里木河水资源的</a:t>
            </a:r>
            <a:r>
              <a:rPr lang="en-US" altLang="zh-CN" sz="3200">
                <a:solidFill>
                  <a:srgbClr val="FF3300"/>
                </a:solidFill>
                <a:ea typeface="华文新魏" panose="02010800040101010101" pitchFamily="2" charset="-122"/>
              </a:rPr>
              <a:t>.</a:t>
            </a:r>
            <a:r>
              <a:rPr lang="zh-CN" altLang="en-US" sz="3200">
                <a:ea typeface="华文新魏" panose="02010800040101010101" pitchFamily="2" charset="-122"/>
              </a:rPr>
              <a:t>正</a:t>
            </a:r>
          </a:p>
          <a:p>
            <a:pPr eaLnBrk="1" hangingPunct="1"/>
            <a:r>
              <a:rPr lang="zh-CN" altLang="en-US" sz="3200">
                <a:ea typeface="华文新魏" panose="02010800040101010101" pitchFamily="2" charset="-122"/>
              </a:rPr>
              <a:t>是这种盲目行，造成了罗布泊的荒漠化。</a:t>
            </a:r>
          </a:p>
          <a:p>
            <a:pPr eaLnBrk="1" hangingPunct="1"/>
            <a:r>
              <a:rPr lang="zh-CN" altLang="en-US" sz="3200">
                <a:solidFill>
                  <a:srgbClr val="FF3300"/>
                </a:solidFill>
                <a:ea typeface="华文新魏" panose="02010800040101010101" pitchFamily="2" charset="-122"/>
              </a:rPr>
              <a:t>       “任意”一词，更突出了人们破坏水资源的</a:t>
            </a:r>
          </a:p>
          <a:p>
            <a:pPr eaLnBrk="1" hangingPunct="1"/>
            <a:r>
              <a:rPr lang="zh-CN" altLang="en-US" sz="3200">
                <a:solidFill>
                  <a:srgbClr val="FF3300"/>
                </a:solidFill>
                <a:ea typeface="华文新魏" panose="02010800040101010101" pitchFamily="2" charset="-122"/>
              </a:rPr>
              <a:t>无知和愚昧。</a:t>
            </a:r>
          </a:p>
        </p:txBody>
      </p:sp>
      <p:sp>
        <p:nvSpPr>
          <p:cNvPr id="62468" name="AutoShape 4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27988" y="6237288"/>
            <a:ext cx="647700" cy="420687"/>
          </a:xfrm>
          <a:prstGeom prst="leftArrow">
            <a:avLst>
              <a:gd name="adj1" fmla="val 68306"/>
              <a:gd name="adj2" fmla="val 38491"/>
            </a:avLst>
          </a:prstGeom>
          <a:gradFill rotWithShape="0">
            <a:gsLst>
              <a:gs pos="0">
                <a:srgbClr val="520402"/>
              </a:gs>
              <a:gs pos="100000">
                <a:srgbClr val="FFCC00"/>
              </a:gs>
            </a:gsLst>
            <a:lin ang="5400000" scaled="1"/>
          </a:gradFill>
          <a:ln w="12700">
            <a:solidFill>
              <a:srgbClr val="FF3300"/>
            </a:solidFill>
            <a:miter lim="800000"/>
            <a:headEnd/>
            <a:tailEnd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0" y="5300663"/>
            <a:ext cx="9144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kumimoji="1" lang="zh-CN" altLang="zh-CN" sz="4000">
                <a:latin typeface="Times New Roman" panose="02020603050405020304" pitchFamily="18" charset="0"/>
                <a:ea typeface="华文新魏" panose="02010800040101010101" pitchFamily="2" charset="-122"/>
              </a:rPr>
              <a:t>★</a:t>
            </a:r>
            <a:r>
              <a:rPr kumimoji="1" lang="zh-CN" altLang="en-US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在我们的周围</a:t>
            </a:r>
            <a:r>
              <a:rPr kumimoji="1" lang="en-US" altLang="zh-CN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kumimoji="1" lang="zh-CN" altLang="en-US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这样的悲剧还在不断地上演</a:t>
            </a:r>
            <a:r>
              <a:rPr kumimoji="1" lang="en-US" altLang="zh-CN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kumimoji="1" lang="zh-CN" altLang="en-US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你能举出几个身边的事例吗</a:t>
            </a:r>
            <a:r>
              <a:rPr kumimoji="1" lang="en-US" altLang="zh-CN" sz="4000" b="1">
                <a:solidFill>
                  <a:srgbClr val="0000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? </a:t>
            </a:r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0" y="0"/>
            <a:ext cx="867568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>
                <a:solidFill>
                  <a:srgbClr val="660033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kumimoji="1" lang="zh-CN" altLang="zh-CN" sz="2400">
                <a:latin typeface="Times New Roman" panose="02020603050405020304" pitchFamily="18" charset="0"/>
              </a:rPr>
              <a:t>★</a:t>
            </a:r>
            <a:r>
              <a:rPr kumimoji="1" lang="zh-CN" altLang="en-US" sz="4800" b="1">
                <a:solidFill>
                  <a:srgbClr val="FF0000"/>
                </a:solidFill>
                <a:latin typeface="华文新魏" panose="02010800040101010101" pitchFamily="2" charset="-122"/>
                <a:ea typeface="华文行楷" panose="02010800040101010101" pitchFamily="2" charset="-122"/>
              </a:rPr>
              <a:t>这些</a:t>
            </a:r>
            <a:r>
              <a:rPr kumimoji="1" lang="zh-CN" altLang="en-US" sz="4800" b="1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悲剧的制造者又是谁</a:t>
            </a:r>
            <a:r>
              <a:rPr kumimoji="1" lang="en-US" altLang="zh-CN" sz="4800" b="1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?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3132138" y="981075"/>
            <a:ext cx="1871662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6000" b="1">
                <a:solidFill>
                  <a:srgbClr val="FF33CC"/>
                </a:solidFill>
                <a:latin typeface="Times New Roman" panose="02020603050405020304" pitchFamily="18" charset="0"/>
              </a:rPr>
              <a:t>人</a:t>
            </a:r>
            <a:r>
              <a:rPr kumimoji="1" lang="en-US" altLang="zh-CN" sz="6000" b="1">
                <a:solidFill>
                  <a:srgbClr val="FF33CC"/>
                </a:solidFill>
                <a:latin typeface="Times New Roman" panose="02020603050405020304" pitchFamily="18" charset="0"/>
              </a:rPr>
              <a:t>!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0" y="2205038"/>
            <a:ext cx="9144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18" charset="0"/>
              </a:rPr>
              <a:t>  </a:t>
            </a:r>
            <a:r>
              <a:rPr kumimoji="1" lang="zh-CN" altLang="en-US" sz="2400" b="1">
                <a:latin typeface="Times New Roman" panose="02020603050405020304" pitchFamily="18" charset="0"/>
              </a:rPr>
              <a:t>★</a:t>
            </a:r>
            <a:r>
              <a:rPr kumimoji="1" lang="zh-CN" altLang="en-US" sz="3600" b="1">
                <a:solidFill>
                  <a:srgbClr val="000066"/>
                </a:solidFill>
                <a:latin typeface="Times New Roman" panose="02020603050405020304" pitchFamily="18" charset="0"/>
              </a:rPr>
              <a:t>课文再举青海湖、月牙泉二例，跟文章的题目有什么关系？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250825" y="3429000"/>
            <a:ext cx="91440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3600" b="1">
                <a:solidFill>
                  <a:srgbClr val="FF0000"/>
                </a:solidFill>
                <a:latin typeface="Times New Roman" panose="02020603050405020304" pitchFamily="18" charset="0"/>
              </a:rPr>
              <a:t>这样推而广之，说明悲剧仍在继续，呼吁人类要增强环境意识，拯救生态环境，制止生态继续恶化。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1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91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11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大梅沙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4464050" cy="324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87" name="Picture 3" descr="大梅沙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789363"/>
            <a:ext cx="446405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88" name="Picture 4" descr="赤潮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565400"/>
            <a:ext cx="37084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4932363" y="133350"/>
            <a:ext cx="42116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66FF"/>
                </a:solidFill>
                <a:ea typeface="方正舒体" panose="02010601030101010101" pitchFamily="2" charset="-122"/>
              </a:rPr>
              <a:t>深圳大梅沙海滨公园 </a:t>
            </a:r>
            <a:r>
              <a:rPr lang="zh-CN" altLang="en-US" sz="3200" b="1">
                <a:ea typeface="隶书" panose="02010509060101010101" pitchFamily="49" charset="-122"/>
              </a:rPr>
              <a:t>和</a:t>
            </a:r>
            <a:r>
              <a:rPr lang="zh-CN" altLang="en-US" sz="3200" b="1">
                <a:solidFill>
                  <a:srgbClr val="990000"/>
                </a:solidFill>
                <a:ea typeface="隶书" panose="02010509060101010101" pitchFamily="49" charset="-122"/>
              </a:rPr>
              <a:t>赤潮</a:t>
            </a:r>
            <a:r>
              <a:rPr lang="en-US" altLang="zh-CN" sz="3200" b="1"/>
              <a:t>2007-05-27</a:t>
            </a:r>
            <a:endParaRPr lang="en-US" altLang="zh-CN" sz="3200"/>
          </a:p>
        </p:txBody>
      </p:sp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4932363" y="1054100"/>
            <a:ext cx="4211637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zh-CN" altLang="en-US" sz="2800" b="1"/>
              <a:t>因海洋中的浮游生物爆发性急剧繁殖造成海水颜色异常的现象。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http://www.people.com.cn/mediafile/200403/26/F2004032613352900000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8686800" cy="564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211" name="Text Box 3"/>
          <p:cNvSpPr txBox="1">
            <a:spLocks noChangeArrowheads="1"/>
          </p:cNvSpPr>
          <p:nvPr/>
        </p:nvSpPr>
        <p:spPr bwMode="auto">
          <a:xfrm>
            <a:off x="0" y="5853113"/>
            <a:ext cx="9677400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3200" b="1">
                <a:solidFill>
                  <a:srgbClr val="104171"/>
                </a:solidFill>
                <a:latin typeface="宋体" panose="02010600030101010101" pitchFamily="2" charset="-122"/>
              </a:rPr>
              <a:t>浙江浦江、嘉兴等地</a:t>
            </a:r>
            <a:r>
              <a:rPr kumimoji="1" lang="en-US" altLang="zh-CN" sz="3200" b="1">
                <a:solidFill>
                  <a:srgbClr val="104171"/>
                </a:solidFill>
                <a:latin typeface="宋体" panose="02010600030101010101" pitchFamily="2" charset="-122"/>
              </a:rPr>
              <a:t>:</a:t>
            </a:r>
            <a:r>
              <a:rPr kumimoji="1" lang="zh-CN" altLang="en-US" sz="3200" b="1">
                <a:solidFill>
                  <a:srgbClr val="104171"/>
                </a:solidFill>
                <a:latin typeface="宋体" panose="02010600030101010101" pitchFamily="2" charset="-122"/>
              </a:rPr>
              <a:t>非法挖沙取土</a:t>
            </a:r>
            <a:r>
              <a:rPr kumimoji="1" lang="zh-CN" altLang="en-US" sz="3200" b="1">
                <a:solidFill>
                  <a:srgbClr val="104171"/>
                </a:solidFill>
                <a:latin typeface="Times New Roman" panose="02020603050405020304" pitchFamily="18" charset="0"/>
              </a:rPr>
              <a:t> </a:t>
            </a:r>
            <a:r>
              <a:rPr kumimoji="1" lang="zh-CN" altLang="en-US" sz="3200" b="1">
                <a:solidFill>
                  <a:srgbClr val="104171"/>
                </a:solidFill>
                <a:latin typeface="宋体" panose="02010600030101010101" pitchFamily="2" charset="-122"/>
              </a:rPr>
              <a:t>数百亩农田</a:t>
            </a:r>
          </a:p>
          <a:p>
            <a:r>
              <a:rPr kumimoji="1" lang="zh-CN" altLang="en-US" sz="3200" b="1">
                <a:solidFill>
                  <a:srgbClr val="104171"/>
                </a:solidFill>
                <a:latin typeface="宋体" panose="02010600030101010101" pitchFamily="2" charset="-122"/>
              </a:rPr>
              <a:t>被毁</a:t>
            </a:r>
            <a:r>
              <a:rPr kumimoji="1" lang="zh-CN" altLang="en-US" sz="3200">
                <a:latin typeface="Times New Roman" panose="02020603050405020304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endParaRPr kumimoji="1" lang="zh-CN" altLang="en-US" sz="3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http://www.people.com.cn/mediafile/200403/26/F2004032616102000000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0" y="5486400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kumimoji="1" lang="zh-CN" altLang="en-US" sz="5400" b="1">
                <a:solidFill>
                  <a:srgbClr val="104171"/>
                </a:solidFill>
                <a:latin typeface="宋体" panose="02010600030101010101" pitchFamily="2" charset="-122"/>
              </a:rPr>
              <a:t>四川一冶炼厂污水排泄</a:t>
            </a:r>
            <a:r>
              <a:rPr kumimoji="1" lang="zh-CN" altLang="en-US" sz="5400"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WordArt 2"/>
          <p:cNvSpPr>
            <a:spLocks noChangeArrowheads="1" noChangeShapeType="1" noTextEdit="1"/>
          </p:cNvSpPr>
          <p:nvPr/>
        </p:nvSpPr>
        <p:spPr bwMode="auto">
          <a:xfrm>
            <a:off x="611188" y="1052513"/>
            <a:ext cx="4105275" cy="1081087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吸取的教训</a:t>
            </a:r>
            <a:r>
              <a:rPr lang="en-US" altLang="zh-CN" sz="3600" b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endParaRPr lang="zh-CN" altLang="en-US" sz="3600" b="1" kern="10">
              <a:ln w="9525">
                <a:solidFill>
                  <a:srgbClr val="0000FF"/>
                </a:solidFill>
                <a:round/>
                <a:headEnd/>
                <a:tailEnd/>
              </a:ln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1042988" y="2852738"/>
            <a:ext cx="74168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>
                <a:latin typeface="楷体_GB2312" pitchFamily="49" charset="-122"/>
                <a:ea typeface="楷体_GB2312" pitchFamily="49" charset="-122"/>
              </a:rPr>
              <a:t>   </a:t>
            </a:r>
            <a:r>
              <a:rPr kumimoji="1" lang="zh-CN" altLang="en-US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开发要克服盲目性</a:t>
            </a:r>
            <a:r>
              <a:rPr kumimoji="1" lang="en-US" altLang="zh-CN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kumimoji="1" lang="zh-CN" altLang="en-US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认识自然规律</a:t>
            </a:r>
            <a:r>
              <a:rPr kumimoji="1" lang="en-US" altLang="zh-CN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kumimoji="1" lang="zh-CN" altLang="en-US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认识生态平衡</a:t>
            </a:r>
            <a:r>
              <a:rPr kumimoji="1" lang="en-US" altLang="zh-CN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kumimoji="1" lang="zh-CN" altLang="en-US" sz="4800" b="1">
                <a:latin typeface="华文新魏" panose="02010800040101010101" pitchFamily="2" charset="-122"/>
                <a:ea typeface="华文新魏" panose="02010800040101010101" pitchFamily="2" charset="-122"/>
              </a:rPr>
              <a:t>发展经济同时要加强生态环境建设。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 animBg="1"/>
      <p:bldP spid="96259" grpId="0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250825" y="0"/>
            <a:ext cx="8642350" cy="656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5000"/>
              </a:lnSpc>
              <a:spcBef>
                <a:spcPct val="50000"/>
              </a:spcBef>
            </a:pPr>
            <a:r>
              <a:rPr kumimoji="1" lang="zh-CN" altLang="en-US" sz="5400" b="1" i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小结</a:t>
            </a:r>
            <a:r>
              <a:rPr kumimoji="1" lang="en-US" altLang="zh-CN" sz="5400" b="1" i="1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:</a:t>
            </a:r>
          </a:p>
          <a:p>
            <a:r>
              <a:rPr kumimoji="1" lang="en-US" altLang="zh-CN" sz="32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</a:t>
            </a:r>
            <a:r>
              <a:rPr kumimoji="1" lang="zh-CN" altLang="en-US" sz="32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这篇课文是从一篇报告文学中节选下来的。罗布泊在</a:t>
            </a:r>
            <a:r>
              <a:rPr kumimoji="1" lang="en-US" altLang="zh-CN" sz="32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20</a:t>
            </a:r>
            <a:r>
              <a:rPr kumimoji="1" lang="zh-CN" altLang="en-US" sz="32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世纪</a:t>
            </a:r>
            <a:r>
              <a:rPr kumimoji="1" lang="en-US" altLang="zh-CN" sz="32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70</a:t>
            </a:r>
            <a:r>
              <a:rPr kumimoji="1" lang="zh-CN" altLang="en-US" sz="32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年代以前还曾经是一个美丽的仙湖，但现在却成了令人恐怖的沙漠，它吞噬了无数的生命。作者通过翔实的资料说明，人对自然贪婪和盲目的索取是造成这一悲剧主要原因。课文最后，作者发出了拯救生态环境的呼吁。</a:t>
            </a:r>
          </a:p>
          <a:p>
            <a:r>
              <a:rPr kumimoji="1" lang="zh-CN" altLang="en-US" sz="32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       全文充满强烈的忧患意识和痛惜之情。运用多种表现手法，一是对比；二是拟人，以事物自身的诉说引起人内心的震动；三是运用数据客观说明。</a:t>
            </a:r>
            <a:r>
              <a:rPr kumimoji="1" lang="zh-CN" altLang="en-US" sz="3200" b="1">
                <a:solidFill>
                  <a:srgbClr val="0000FF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    </a:t>
            </a:r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5" name="Oval 22"/>
          <p:cNvSpPr>
            <a:spLocks noChangeArrowheads="1"/>
          </p:cNvSpPr>
          <p:nvPr/>
        </p:nvSpPr>
        <p:spPr bwMode="auto">
          <a:xfrm>
            <a:off x="6300788" y="3500438"/>
            <a:ext cx="863600" cy="865187"/>
          </a:xfrm>
          <a:prstGeom prst="ellipse">
            <a:avLst/>
          </a:prstGeom>
          <a:noFill/>
          <a:ln w="57150">
            <a:solidFill>
              <a:srgbClr val="CC00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5" grpId="1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2"/>
          <p:cNvSpPr txBox="1">
            <a:spLocks noChangeArrowheads="1"/>
          </p:cNvSpPr>
          <p:nvPr/>
        </p:nvSpPr>
        <p:spPr bwMode="auto">
          <a:xfrm>
            <a:off x="228600" y="838200"/>
            <a:ext cx="8534400" cy="469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35000"/>
              </a:lnSpc>
              <a:spcBef>
                <a:spcPct val="50000"/>
              </a:spcBef>
            </a:pPr>
            <a:r>
              <a:rPr kumimoji="1" lang="zh-CN" altLang="en-US" sz="3200" b="1">
                <a:solidFill>
                  <a:srgbClr val="000000"/>
                </a:solidFill>
                <a:latin typeface="宋体" panose="02010600030101010101" pitchFamily="2" charset="-122"/>
              </a:rPr>
              <a:t>地球是我们人类共有的家园。家是一个温馨的字眼，是灵魂的栖息地，是幸福的源泉。如果家没有了，那我们还能剩下什么？请看看我们的双手，是</a:t>
            </a:r>
            <a:r>
              <a:rPr kumimoji="1" lang="zh-CN" altLang="en-US" sz="3200" b="1">
                <a:solidFill>
                  <a:srgbClr val="FF3300"/>
                </a:solidFill>
                <a:latin typeface="宋体" panose="02010600030101010101" pitchFamily="2" charset="-122"/>
              </a:rPr>
              <a:t>创造</a:t>
            </a:r>
            <a:r>
              <a:rPr kumimoji="1" lang="zh-CN" altLang="en-US" sz="3200" b="1">
                <a:solidFill>
                  <a:srgbClr val="000000"/>
                </a:solidFill>
                <a:latin typeface="宋体" panose="02010600030101010101" pitchFamily="2" charset="-122"/>
              </a:rPr>
              <a:t>，还是</a:t>
            </a:r>
            <a:r>
              <a:rPr kumimoji="1" lang="zh-CN" altLang="en-US" sz="3200" b="1">
                <a:solidFill>
                  <a:srgbClr val="FF3300"/>
                </a:solidFill>
                <a:latin typeface="宋体" panose="02010600030101010101" pitchFamily="2" charset="-122"/>
              </a:rPr>
              <a:t>毁灭</a:t>
            </a:r>
            <a:r>
              <a:rPr kumimoji="1" lang="zh-CN" altLang="en-US" sz="3200" b="1">
                <a:solidFill>
                  <a:srgbClr val="000000"/>
                </a:solidFill>
                <a:latin typeface="宋体" panose="02010600030101010101" pitchFamily="2" charset="-122"/>
              </a:rPr>
              <a:t>？请看看我们的双眼，是</a:t>
            </a:r>
            <a:r>
              <a:rPr kumimoji="1" lang="zh-CN" altLang="en-US" sz="3200" b="1">
                <a:solidFill>
                  <a:srgbClr val="FF3300"/>
                </a:solidFill>
                <a:latin typeface="宋体" panose="02010600030101010101" pitchFamily="2" charset="-122"/>
              </a:rPr>
              <a:t>热切的盼望</a:t>
            </a:r>
            <a:r>
              <a:rPr kumimoji="1" lang="zh-CN" altLang="en-US" sz="3200" b="1">
                <a:solidFill>
                  <a:srgbClr val="000000"/>
                </a:solidFill>
                <a:latin typeface="宋体" panose="02010600030101010101" pitchFamily="2" charset="-122"/>
              </a:rPr>
              <a:t>，还是</a:t>
            </a:r>
            <a:r>
              <a:rPr kumimoji="1" lang="zh-CN" altLang="en-US" sz="3200" b="1">
                <a:solidFill>
                  <a:srgbClr val="FF3300"/>
                </a:solidFill>
                <a:latin typeface="宋体" panose="02010600030101010101" pitchFamily="2" charset="-122"/>
              </a:rPr>
              <a:t>无助与茫然</a:t>
            </a:r>
            <a:r>
              <a:rPr kumimoji="1" lang="zh-CN" altLang="en-US" sz="3200" b="1">
                <a:solidFill>
                  <a:srgbClr val="000000"/>
                </a:solidFill>
                <a:latin typeface="宋体" panose="02010600030101010101" pitchFamily="2" charset="-122"/>
              </a:rPr>
              <a:t>？让理性回归吧，我们有理由相信：天会变得更蓝，树会变得更绿，水会变得更清</a:t>
            </a:r>
            <a:r>
              <a:rPr kumimoji="1" lang="en-US" alt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……</a:t>
            </a:r>
            <a:r>
              <a:rPr kumimoji="1" lang="en-US" altLang="zh-CN" sz="24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228600"/>
            <a:ext cx="8153400" cy="1143000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 eaLnBrk="1" hangingPunct="1"/>
            <a:r>
              <a:rPr lang="zh-CN" altLang="en-US" sz="5400">
                <a:ea typeface="隶书" panose="02010509060101010101" pitchFamily="49" charset="-122"/>
              </a:rPr>
              <a:t>拓展延伸：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25538"/>
            <a:ext cx="5402263" cy="2447925"/>
          </a:xfrm>
          <a:custGeom>
            <a:avLst/>
            <a:gdLst/>
            <a:ahLst/>
            <a:cxnLst/>
            <a:rect l="0" t="0" r="0" b="0"/>
            <a:pathLst/>
          </a:cu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2800"/>
              <a:t>   </a:t>
            </a:r>
            <a:r>
              <a:rPr lang="zh-CN" altLang="en-US" sz="2800" b="1"/>
              <a:t>（</a:t>
            </a:r>
            <a:r>
              <a:rPr lang="en-US" altLang="zh-CN" sz="2800" b="1"/>
              <a:t>1</a:t>
            </a:r>
            <a:r>
              <a:rPr lang="zh-CN" altLang="en-US" sz="2800" b="1"/>
              <a:t>）如果你是这位世纪老人，见证了罗布泊的百年沧桑，你将向你的子孙后代或伴随你成长的罗布泊诉说些什么呢？</a:t>
            </a:r>
          </a:p>
          <a:p>
            <a:pPr eaLnBrk="1" hangingPunct="1">
              <a:buFontTx/>
              <a:buNone/>
            </a:pPr>
            <a:endParaRPr lang="zh-CN" altLang="en-US" sz="2800" b="1"/>
          </a:p>
          <a:p>
            <a:pPr eaLnBrk="1" hangingPunct="1">
              <a:buFontTx/>
              <a:buNone/>
            </a:pPr>
            <a:r>
              <a:rPr lang="zh-CN" altLang="en-US" sz="2800" b="1"/>
              <a:t>    </a:t>
            </a:r>
          </a:p>
        </p:txBody>
      </p:sp>
      <p:pic>
        <p:nvPicPr>
          <p:cNvPr id="63492" name="Picture 4" descr="热合曼老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484313"/>
            <a:ext cx="3708400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250825" y="3284538"/>
            <a:ext cx="5184775" cy="3295650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2800" b="1"/>
              <a:t>（</a:t>
            </a:r>
            <a:r>
              <a:rPr lang="en-US" altLang="zh-CN" sz="2800" b="1"/>
              <a:t>2</a:t>
            </a:r>
            <a:r>
              <a:rPr lang="zh-CN" altLang="en-US" sz="2800" b="1"/>
              <a:t>）假如你就是罗布泊或者是罗布泊上的最后</a:t>
            </a:r>
            <a:r>
              <a:rPr lang="zh-CN" altLang="en-US" sz="2800" b="1">
                <a:solidFill>
                  <a:srgbClr val="66FF66"/>
                </a:solidFill>
              </a:rPr>
              <a:t>一株草</a:t>
            </a:r>
            <a:r>
              <a:rPr lang="zh-CN" altLang="en-US" sz="2800" b="1"/>
              <a:t>，最后</a:t>
            </a:r>
            <a:r>
              <a:rPr lang="zh-CN" altLang="en-US" sz="2800" b="1">
                <a:solidFill>
                  <a:srgbClr val="00FF00"/>
                </a:solidFill>
              </a:rPr>
              <a:t>一朵小花</a:t>
            </a:r>
            <a:r>
              <a:rPr lang="zh-CN" altLang="en-US" sz="2800" b="1"/>
              <a:t>，最后</a:t>
            </a:r>
            <a:r>
              <a:rPr lang="zh-CN" altLang="en-US" sz="2800" b="1">
                <a:solidFill>
                  <a:srgbClr val="00FF00"/>
                </a:solidFill>
              </a:rPr>
              <a:t>一棵树</a:t>
            </a:r>
            <a:r>
              <a:rPr lang="zh-CN" altLang="en-US" sz="2800" b="1"/>
              <a:t>，最后</a:t>
            </a:r>
            <a:r>
              <a:rPr lang="zh-CN" altLang="en-US" sz="2800" b="1">
                <a:solidFill>
                  <a:srgbClr val="66FF66"/>
                </a:solidFill>
              </a:rPr>
              <a:t>一滴水</a:t>
            </a:r>
            <a:r>
              <a:rPr lang="zh-CN" altLang="en-US" sz="2800" b="1"/>
              <a:t>，最后</a:t>
            </a:r>
            <a:r>
              <a:rPr lang="zh-CN" altLang="en-US" sz="2800" b="1">
                <a:solidFill>
                  <a:srgbClr val="66FF66"/>
                </a:solidFill>
              </a:rPr>
              <a:t>一条小溪</a:t>
            </a:r>
            <a:r>
              <a:rPr lang="en-US" altLang="zh-CN" sz="2800" b="1"/>
              <a:t>……</a:t>
            </a:r>
            <a:r>
              <a:rPr lang="zh-CN" altLang="en-US" sz="2800" b="1"/>
              <a:t>你将代表你失去的同伴向人们诉说些什么呢？</a:t>
            </a: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2800"/>
              <a:t>               </a:t>
            </a:r>
          </a:p>
        </p:txBody>
      </p:sp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5867400" y="5300663"/>
            <a:ext cx="292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/>
              <a:t>罗布泊世纪老人</a:t>
            </a:r>
            <a:r>
              <a:rPr lang="zh-CN" altLang="en-US">
                <a:solidFill>
                  <a:srgbClr val="FF0000"/>
                </a:solidFill>
              </a:rPr>
              <a:t>热合曼</a:t>
            </a:r>
            <a:r>
              <a:rPr lang="zh-CN" altLang="en-US"/>
              <a:t>照片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build="p"/>
      <p:bldP spid="634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6" name="Picture 10" descr="图片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5029200" y="3048000"/>
            <a:ext cx="1366838" cy="431800"/>
          </a:xfrm>
          <a:prstGeom prst="wedgeRoundRectCallout">
            <a:avLst>
              <a:gd name="adj1" fmla="val -85190"/>
              <a:gd name="adj2" fmla="val 111028"/>
              <a:gd name="adj3" fmla="val 16667"/>
            </a:avLst>
          </a:prstGeom>
          <a:solidFill>
            <a:srgbClr val="FFFF99"/>
          </a:solidFill>
          <a:ln w="12700">
            <a:solidFill>
              <a:srgbClr val="FF3300"/>
            </a:solidFill>
            <a:miter lim="800000"/>
            <a:headEnd/>
            <a:tailEnd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/>
              <a:t>罗布泊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2743200" y="2438400"/>
            <a:ext cx="1582738" cy="576263"/>
          </a:xfrm>
          <a:prstGeom prst="wedgeEllipseCallout">
            <a:avLst>
              <a:gd name="adj1" fmla="val -94833"/>
              <a:gd name="adj2" fmla="val 69560"/>
            </a:avLst>
          </a:prstGeom>
          <a:solidFill>
            <a:srgbClr val="FFFF99"/>
          </a:solidFill>
          <a:ln w="12700">
            <a:solidFill>
              <a:srgbClr val="FF3300"/>
            </a:solidFill>
            <a:miter lim="800000"/>
            <a:headEnd/>
            <a:tailEnd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/>
              <a:t>孔雀河</a:t>
            </a: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 rot="10800000">
            <a:off x="381000" y="4191000"/>
            <a:ext cx="1403350" cy="576263"/>
          </a:xfrm>
          <a:prstGeom prst="wedgeRoundRectCallout">
            <a:avLst>
              <a:gd name="adj1" fmla="val -43440"/>
              <a:gd name="adj2" fmla="val 115009"/>
              <a:gd name="adj3" fmla="val 16667"/>
            </a:avLst>
          </a:prstGeom>
          <a:solidFill>
            <a:srgbClr val="FFFF99"/>
          </a:solidFill>
          <a:ln w="12700">
            <a:solidFill>
              <a:srgbClr val="FF3300"/>
            </a:solidFill>
            <a:miter lim="800000"/>
            <a:headEnd/>
            <a:tailEnd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</p:spPr>
        <p:txBody>
          <a:bodyPr rot="1080000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/>
              <a:t>塔里木河</a:t>
            </a:r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3635375" y="333375"/>
            <a:ext cx="2519363" cy="576263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2700">
            <a:solidFill>
              <a:srgbClr val="FF3300"/>
            </a:solidFill>
            <a:round/>
            <a:headEnd/>
            <a:tailEnd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400"/>
              <a:t>罗布泊地理位置图</a:t>
            </a:r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0" y="5013325"/>
            <a:ext cx="1676400" cy="701675"/>
          </a:xfrm>
          <a:prstGeom prst="rect">
            <a:avLst/>
          </a:prstGeom>
          <a:noFill/>
          <a:ln>
            <a:noFill/>
          </a:ln>
          <a:effectLst>
            <a:outerShdw dist="35921" dir="2700000" sy="50000" rotWithShape="0">
              <a:srgbClr val="875B0D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000" b="1">
                <a:effectLst>
                  <a:outerShdw blurRad="38100" dist="38100" dir="2700000" algn="tl">
                    <a:srgbClr val="C0C0C0"/>
                  </a:outerShdw>
                </a:effectLst>
              </a:rPr>
              <a:t>塔克拉玛干沙漠</a:t>
            </a:r>
          </a:p>
        </p:txBody>
      </p:sp>
    </p:spTree>
  </p:cSld>
  <p:clrMapOvr>
    <a:masterClrMapping/>
  </p:clrMapOvr>
  <p:transition spd="slow"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JSK16-13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94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349250" y="1905000"/>
            <a:ext cx="102235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5500">
                <a:solidFill>
                  <a:srgbClr val="FF33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资料简介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2124075" y="1052513"/>
            <a:ext cx="6192838" cy="53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 eaLnBrk="1" fontAlgn="t" hangingPunct="1">
              <a:lnSpc>
                <a:spcPct val="80000"/>
              </a:lnSpc>
            </a:pPr>
            <a:r>
              <a:rPr kumimoji="1" lang="zh-CN" altLang="en-US" sz="3600">
                <a:solidFill>
                  <a:srgbClr val="CC00FF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        </a:t>
            </a:r>
            <a:endParaRPr kumimoji="1" lang="zh-CN" altLang="en-US" sz="3600">
              <a:solidFill>
                <a:srgbClr val="FF33CC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905000" y="990600"/>
            <a:ext cx="6686550" cy="454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3600">
                <a:solidFill>
                  <a:srgbClr val="FF33CC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    </a:t>
            </a:r>
            <a:r>
              <a:rPr kumimoji="1" lang="zh-CN" altLang="en-US" sz="3600" b="1" u="sng">
                <a:solidFill>
                  <a:srgbClr val="FF33CC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罗布泊</a:t>
            </a:r>
            <a:r>
              <a:rPr kumimoji="1" lang="zh-CN" altLang="en-US" sz="3200" b="1" u="sng">
                <a:solidFill>
                  <a:srgbClr val="FF33CC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：</a:t>
            </a:r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蒙古语称</a:t>
            </a:r>
            <a:r>
              <a:rPr kumimoji="1" lang="zh-CN" altLang="en-US" sz="3200" b="1">
                <a:latin typeface="Times New Roman" panose="02020603050405020304" pitchFamily="18" charset="0"/>
                <a:ea typeface="隶书" panose="02010509060101010101" pitchFamily="49" charset="-122"/>
              </a:rPr>
              <a:t>“</a:t>
            </a:r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罗布诺尔</a:t>
            </a:r>
            <a:r>
              <a:rPr kumimoji="1" lang="zh-CN" altLang="en-US" sz="3200" b="1">
                <a:latin typeface="Times New Roman" panose="02020603050405020304" pitchFamily="18" charset="0"/>
                <a:ea typeface="隶书" panose="02010509060101010101" pitchFamily="49" charset="-122"/>
              </a:rPr>
              <a:t>”</a:t>
            </a:r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，</a:t>
            </a:r>
          </a:p>
          <a:p>
            <a:pPr eaLnBrk="1" hangingPunct="1"/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意为</a:t>
            </a:r>
            <a:r>
              <a:rPr kumimoji="1" lang="zh-CN" altLang="en-US" sz="3200" b="1">
                <a:latin typeface="Times New Roman" panose="02020603050405020304" pitchFamily="18" charset="0"/>
                <a:ea typeface="隶书" panose="02010509060101010101" pitchFamily="49" charset="-122"/>
              </a:rPr>
              <a:t>“</a:t>
            </a:r>
            <a:r>
              <a:rPr kumimoji="1" lang="zh-CN" altLang="en-US" sz="3200" b="1">
                <a:solidFill>
                  <a:srgbClr val="FF66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汇入多水之湖</a:t>
            </a:r>
            <a:r>
              <a:rPr kumimoji="1" lang="zh-CN" altLang="en-US" sz="3200" b="1">
                <a:latin typeface="Times New Roman" panose="02020603050405020304" pitchFamily="18" charset="0"/>
                <a:ea typeface="隶书" panose="02010509060101010101" pitchFamily="49" charset="-122"/>
              </a:rPr>
              <a:t>”</a:t>
            </a:r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 。它位于塔里</a:t>
            </a:r>
          </a:p>
          <a:p>
            <a:pPr eaLnBrk="1" hangingPunct="1"/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木盆地东面，若羌县北部，原是新疆</a:t>
            </a:r>
          </a:p>
          <a:p>
            <a:pPr eaLnBrk="1" hangingPunct="1"/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最大的湖泊，也是中国第二大内陆咸</a:t>
            </a:r>
          </a:p>
          <a:p>
            <a:pPr eaLnBrk="1" hangingPunct="1"/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水湖。呈葫芦形，公元四世纪时面积</a:t>
            </a:r>
          </a:p>
          <a:p>
            <a:pPr eaLnBrk="1" hangingPunct="1"/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为</a:t>
            </a:r>
            <a:r>
              <a:rPr kumimoji="1" lang="en-US" altLang="zh-CN" sz="3200" b="1">
                <a:solidFill>
                  <a:srgbClr val="FF66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20000</a:t>
            </a:r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平方公里，二十世纪二十年</a:t>
            </a:r>
          </a:p>
          <a:p>
            <a:pPr eaLnBrk="1" hangingPunct="1"/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代面积为</a:t>
            </a:r>
            <a:r>
              <a:rPr kumimoji="1" lang="en-US" altLang="zh-CN" sz="3200" b="1">
                <a:solidFill>
                  <a:srgbClr val="FF66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3006</a:t>
            </a:r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平方公里，到五十年代</a:t>
            </a:r>
          </a:p>
          <a:p>
            <a:pPr eaLnBrk="1" hangingPunct="1"/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罗布泊仅为</a:t>
            </a:r>
            <a:r>
              <a:rPr kumimoji="1" lang="en-US" altLang="zh-CN" sz="3200" b="1">
                <a:solidFill>
                  <a:srgbClr val="FF66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450</a:t>
            </a:r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平方公里。</a:t>
            </a:r>
            <a:r>
              <a:rPr kumimoji="1" lang="en-US" altLang="zh-CN" sz="3200" b="1">
                <a:latin typeface="隶书" panose="02010509060101010101" pitchFamily="49" charset="-122"/>
                <a:ea typeface="隶书" panose="02010509060101010101" pitchFamily="49" charset="-122"/>
              </a:rPr>
              <a:t>1972</a:t>
            </a:r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年罗</a:t>
            </a:r>
          </a:p>
          <a:p>
            <a:pPr eaLnBrk="1" hangingPunct="1"/>
            <a:r>
              <a:rPr kumimoji="1" lang="zh-CN" altLang="en-US" sz="3200" b="1">
                <a:latin typeface="隶书" panose="02010509060101010101" pitchFamily="49" charset="-122"/>
                <a:ea typeface="隶书" panose="02010509060101010101" pitchFamily="49" charset="-122"/>
              </a:rPr>
              <a:t>布泊</a:t>
            </a:r>
            <a:r>
              <a:rPr kumimoji="1" lang="zh-CN" altLang="en-US" sz="3200" b="1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完全干涸</a:t>
            </a:r>
            <a:r>
              <a:rPr kumimoji="1" lang="zh-CN" altLang="en-US" sz="3200" b="1">
                <a:solidFill>
                  <a:srgbClr val="33993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。</a:t>
            </a:r>
          </a:p>
        </p:txBody>
      </p:sp>
      <p:sp>
        <p:nvSpPr>
          <p:cNvPr id="20486" name="Freeform 6"/>
          <p:cNvSpPr>
            <a:spLocks/>
          </p:cNvSpPr>
          <p:nvPr/>
        </p:nvSpPr>
        <p:spPr bwMode="auto">
          <a:xfrm rot="-149373">
            <a:off x="7019925" y="2565400"/>
            <a:ext cx="1717675" cy="73025"/>
          </a:xfrm>
          <a:custGeom>
            <a:avLst/>
            <a:gdLst>
              <a:gd name="T0" fmla="*/ 0 w 1218"/>
              <a:gd name="T1" fmla="*/ 0 h 11"/>
              <a:gd name="T2" fmla="*/ 2147483647 w 1218"/>
              <a:gd name="T3" fmla="*/ 484786460 h 11"/>
              <a:gd name="T4" fmla="*/ 0 60000 65536"/>
              <a:gd name="T5" fmla="*/ 0 60000 65536"/>
              <a:gd name="T6" fmla="*/ 0 w 1218"/>
              <a:gd name="T7" fmla="*/ 0 h 11"/>
              <a:gd name="T8" fmla="*/ 1218 w 1218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18" h="11">
                <a:moveTo>
                  <a:pt x="0" y="0"/>
                </a:moveTo>
                <a:lnTo>
                  <a:pt x="1218" y="11"/>
                </a:ln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2195513" y="3068638"/>
            <a:ext cx="6337300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8" name="Freeform 8"/>
          <p:cNvSpPr>
            <a:spLocks/>
          </p:cNvSpPr>
          <p:nvPr/>
        </p:nvSpPr>
        <p:spPr bwMode="auto">
          <a:xfrm rot="338433" flipV="1">
            <a:off x="2124075" y="3500438"/>
            <a:ext cx="863600" cy="71437"/>
          </a:xfrm>
          <a:custGeom>
            <a:avLst/>
            <a:gdLst>
              <a:gd name="T0" fmla="*/ 0 w 1218"/>
              <a:gd name="T1" fmla="*/ 0 h 11"/>
              <a:gd name="T2" fmla="*/ 612319275 w 1218"/>
              <a:gd name="T3" fmla="*/ 463931403 h 11"/>
              <a:gd name="T4" fmla="*/ 0 60000 65536"/>
              <a:gd name="T5" fmla="*/ 0 60000 65536"/>
              <a:gd name="T6" fmla="*/ 0 w 1218"/>
              <a:gd name="T7" fmla="*/ 0 h 11"/>
              <a:gd name="T8" fmla="*/ 1218 w 1218"/>
              <a:gd name="T9" fmla="*/ 11 h 1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18" h="11">
                <a:moveTo>
                  <a:pt x="0" y="0"/>
                </a:moveTo>
                <a:lnTo>
                  <a:pt x="1218" y="11"/>
                </a:lnTo>
              </a:path>
            </a:pathLst>
          </a:custGeom>
          <a:noFill/>
          <a:ln w="25400">
            <a:solidFill>
              <a:srgbClr val="FF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914400" y="1676400"/>
            <a:ext cx="6019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 sz="240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908050"/>
            <a:ext cx="8002588" cy="5340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zh-CN" altLang="en-US" b="1"/>
              <a:t>①萧</a:t>
            </a:r>
            <a:r>
              <a:rPr lang="zh-CN" altLang="en-US" b="1">
                <a:solidFill>
                  <a:srgbClr val="FF0000"/>
                </a:solidFill>
              </a:rPr>
              <a:t>瑟</a:t>
            </a:r>
            <a:r>
              <a:rPr lang="zh-CN" altLang="en-US" b="1"/>
              <a:t>       ② 和</a:t>
            </a:r>
            <a:r>
              <a:rPr lang="zh-CN" altLang="en-US" b="1">
                <a:solidFill>
                  <a:srgbClr val="FF0000"/>
                </a:solidFill>
              </a:rPr>
              <a:t>煦 </a:t>
            </a:r>
            <a:r>
              <a:rPr lang="zh-CN" altLang="en-US" b="1"/>
              <a:t>     ③干</a:t>
            </a:r>
            <a:r>
              <a:rPr lang="zh-CN" altLang="en-US" b="1">
                <a:solidFill>
                  <a:srgbClr val="FF0000"/>
                </a:solidFill>
              </a:rPr>
              <a:t>涸</a:t>
            </a:r>
            <a:r>
              <a:rPr lang="zh-CN" altLang="en-US" b="1"/>
              <a:t>   </a:t>
            </a:r>
            <a:br>
              <a:rPr lang="zh-CN" altLang="en-US" b="1"/>
            </a:br>
            <a:r>
              <a:rPr lang="zh-CN" altLang="en-US" b="1"/>
              <a:t>        </a:t>
            </a:r>
            <a:br>
              <a:rPr lang="zh-CN" altLang="en-US" b="1"/>
            </a:br>
            <a:r>
              <a:rPr lang="zh-CN" altLang="en-US" b="1"/>
              <a:t>④吞</a:t>
            </a:r>
            <a:r>
              <a:rPr lang="zh-CN" altLang="en-US" b="1">
                <a:solidFill>
                  <a:srgbClr val="FF0000"/>
                </a:solidFill>
              </a:rPr>
              <a:t>噬</a:t>
            </a:r>
            <a:r>
              <a:rPr lang="zh-CN" altLang="en-US" b="1"/>
              <a:t>       ⑤</a:t>
            </a:r>
            <a:r>
              <a:rPr lang="zh-CN" altLang="en-US" b="1">
                <a:solidFill>
                  <a:srgbClr val="FF0000"/>
                </a:solidFill>
              </a:rPr>
              <a:t>裸</a:t>
            </a:r>
            <a:r>
              <a:rPr lang="zh-CN" altLang="en-US" b="1"/>
              <a:t>露</a:t>
            </a: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685800" y="762000"/>
            <a:ext cx="4475163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600" b="1">
                <a:solidFill>
                  <a:schemeClr val="tx2"/>
                </a:solidFill>
                <a:ea typeface="华文新魏" panose="02010800040101010101" pitchFamily="2" charset="-122"/>
              </a:rPr>
              <a:t>正音：</a:t>
            </a: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1600200" y="1981200"/>
            <a:ext cx="1022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/>
              <a:t>sè</a:t>
            </a: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2967038" y="242093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en-US" sz="2400"/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4495800" y="2057400"/>
            <a:ext cx="9350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/>
              <a:t>xù</a:t>
            </a:r>
          </a:p>
        </p:txBody>
      </p:sp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7086600" y="1981200"/>
            <a:ext cx="11525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/>
              <a:t>hé</a:t>
            </a:r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1524000" y="3200400"/>
            <a:ext cx="990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/>
              <a:t>shì</a:t>
            </a: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3810000" y="3200400"/>
            <a:ext cx="990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/>
              <a:t>luǒ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3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3" grpId="0" autoUpdateAnimBg="0"/>
      <p:bldP spid="83975" grpId="0" autoUpdateAnimBg="0"/>
      <p:bldP spid="83976" grpId="0" autoUpdateAnimBg="0"/>
      <p:bldP spid="83977" grpId="0" autoUpdateAnimBg="0"/>
      <p:bldP spid="83978" grpId="0" autoUpdateAnimBg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默认设计模板">
  <a:themeElements>
    <a:clrScheme name="9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9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默认设计模板">
  <a:themeElements>
    <a:clrScheme name="10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0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0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默认设计模板">
  <a:themeElements>
    <a:clrScheme name="1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2_默认设计模板">
  <a:themeElements>
    <a:clrScheme name="1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3_默认设计模板">
  <a:themeElements>
    <a:clrScheme name="13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3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3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3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3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4_默认设计模板">
  <a:themeElements>
    <a:clrScheme name="14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4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4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默认设计模板">
  <a:themeElements>
    <a:clrScheme name="2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默认设计模板">
  <a:themeElements>
    <a:clrScheme name="3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3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默认设计模板">
  <a:themeElements>
    <a:clrScheme name="4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4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默认设计模板">
  <a:themeElements>
    <a:clrScheme name="5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5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6_默认设计模板">
  <a:themeElements>
    <a:clrScheme name="6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6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7_默认设计模板">
  <a:themeElements>
    <a:clrScheme name="7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7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默认设计模板">
  <a:themeElements>
    <a:clrScheme name="8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8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2227</Words>
  <Application>Microsoft Office PowerPoint</Application>
  <PresentationFormat>全屏显示(4:3)</PresentationFormat>
  <Paragraphs>238</Paragraphs>
  <Slides>61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15</vt:i4>
      </vt:variant>
      <vt:variant>
        <vt:lpstr>幻灯片标题</vt:lpstr>
      </vt:variant>
      <vt:variant>
        <vt:i4>61</vt:i4>
      </vt:variant>
    </vt:vector>
  </HeadingPairs>
  <TitlesOfParts>
    <vt:vector size="76" baseType="lpstr">
      <vt:lpstr>默认设计模板</vt:lpstr>
      <vt:lpstr>1_默认设计模板</vt:lpstr>
      <vt:lpstr>2_默认设计模板</vt:lpstr>
      <vt:lpstr>3_默认设计模板</vt:lpstr>
      <vt:lpstr>4_默认设计模板</vt:lpstr>
      <vt:lpstr>5_默认设计模板</vt:lpstr>
      <vt:lpstr>6_默认设计模板</vt:lpstr>
      <vt:lpstr>7_默认设计模板</vt:lpstr>
      <vt:lpstr>8_默认设计模板</vt:lpstr>
      <vt:lpstr>9_默认设计模板</vt:lpstr>
      <vt:lpstr>10_默认设计模板</vt:lpstr>
      <vt:lpstr>11_默认设计模板</vt:lpstr>
      <vt:lpstr>12_默认设计模板</vt:lpstr>
      <vt:lpstr>13_默认设计模板</vt:lpstr>
      <vt:lpstr>14_默认设计模板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①萧瑟       ② 和煦      ③干涸             ④吞噬       ⑤裸露</vt:lpstr>
      <vt:lpstr>释义：</vt:lpstr>
      <vt:lpstr>释义：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罗布泊渐渐干涸 </vt:lpstr>
      <vt:lpstr>今日的罗布泊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四、设计一条环保宣传标语，呼吁人们行动起来，制止生态恶化。（ 20分） </vt:lpstr>
      <vt:lpstr>PowerPoint 演示文稿</vt:lpstr>
      <vt:lpstr>PowerPoint 演示文稿</vt:lpstr>
      <vt:lpstr>PowerPoint 演示文稿</vt:lpstr>
      <vt:lpstr>PowerPoint 演示文稿</vt:lpstr>
      <vt:lpstr>文章的生动性</vt:lpstr>
      <vt:lpstr>PowerPoint 演示文稿</vt:lpstr>
      <vt:lpstr>文章写法——对比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拓展延伸：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Administrator</cp:lastModifiedBy>
  <cp:revision>119</cp:revision>
  <dcterms:created xsi:type="dcterms:W3CDTF">2004-12-01T13:13:27Z</dcterms:created>
  <dcterms:modified xsi:type="dcterms:W3CDTF">2015-08-26T09:53:27Z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000800661c0000000000010250600207f7000400038000</vt:lpwstr>
  </property>
</Properties>
</file>